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70" r:id="rId1"/>
  </p:sldMasterIdLst>
  <p:notesMasterIdLst>
    <p:notesMasterId r:id="rId31"/>
  </p:notesMasterIdLst>
  <p:sldIdLst>
    <p:sldId id="256" r:id="rId2"/>
    <p:sldId id="272" r:id="rId3"/>
    <p:sldId id="265" r:id="rId4"/>
    <p:sldId id="267" r:id="rId5"/>
    <p:sldId id="266" r:id="rId6"/>
    <p:sldId id="269" r:id="rId7"/>
    <p:sldId id="268" r:id="rId8"/>
    <p:sldId id="257" r:id="rId9"/>
    <p:sldId id="258" r:id="rId10"/>
    <p:sldId id="259" r:id="rId11"/>
    <p:sldId id="260" r:id="rId12"/>
    <p:sldId id="261" r:id="rId13"/>
    <p:sldId id="262" r:id="rId14"/>
    <p:sldId id="273" r:id="rId15"/>
    <p:sldId id="274" r:id="rId16"/>
    <p:sldId id="276" r:id="rId17"/>
    <p:sldId id="277" r:id="rId18"/>
    <p:sldId id="281" r:id="rId19"/>
    <p:sldId id="279" r:id="rId20"/>
    <p:sldId id="282" r:id="rId21"/>
    <p:sldId id="284" r:id="rId22"/>
    <p:sldId id="283" r:id="rId23"/>
    <p:sldId id="285" r:id="rId24"/>
    <p:sldId id="286" r:id="rId25"/>
    <p:sldId id="287" r:id="rId26"/>
    <p:sldId id="263" r:id="rId27"/>
    <p:sldId id="264" r:id="rId28"/>
    <p:sldId id="270" r:id="rId29"/>
    <p:sldId id="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4480" autoAdjust="0"/>
  </p:normalViewPr>
  <p:slideViewPr>
    <p:cSldViewPr snapToGrid="0">
      <p:cViewPr varScale="1">
        <p:scale>
          <a:sx n="76" d="100"/>
          <a:sy n="76" d="100"/>
        </p:scale>
        <p:origin x="126" y="4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EB7DA-9DCA-4320-8DD5-3BBFD88A9EC7}" type="datetimeFigureOut">
              <a:rPr lang="en-US" smtClean="0"/>
              <a:t>10/24/2013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CF0E3-638E-494D-94D4-3CC2B75530FC}" type="slidenum">
              <a:rPr lang="en-US" smtClean="0"/>
              <a:t>‹#›</a:t>
            </a:fld>
            <a:endParaRPr lang="en-US"/>
          </a:p>
        </p:txBody>
      </p:sp>
    </p:spTree>
    <p:extLst>
      <p:ext uri="{BB962C8B-B14F-4D97-AF65-F5344CB8AC3E}">
        <p14:creationId xmlns:p14="http://schemas.microsoft.com/office/powerpoint/2010/main" val="201754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9CF0E3-638E-494D-94D4-3CC2B75530FC}" type="slidenum">
              <a:rPr lang="en-US" smtClean="0"/>
              <a:t>1</a:t>
            </a:fld>
            <a:endParaRPr lang="en-US"/>
          </a:p>
        </p:txBody>
      </p:sp>
    </p:spTree>
    <p:extLst>
      <p:ext uri="{BB962C8B-B14F-4D97-AF65-F5344CB8AC3E}">
        <p14:creationId xmlns:p14="http://schemas.microsoft.com/office/powerpoint/2010/main" val="182514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9CF0E3-638E-494D-94D4-3CC2B75530FC}" type="slidenum">
              <a:rPr lang="en-US" smtClean="0"/>
              <a:t>4</a:t>
            </a:fld>
            <a:endParaRPr lang="en-US"/>
          </a:p>
        </p:txBody>
      </p:sp>
    </p:spTree>
    <p:extLst>
      <p:ext uri="{BB962C8B-B14F-4D97-AF65-F5344CB8AC3E}">
        <p14:creationId xmlns:p14="http://schemas.microsoft.com/office/powerpoint/2010/main" val="219848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9CF0E3-638E-494D-94D4-3CC2B75530FC}" type="slidenum">
              <a:rPr lang="en-US" smtClean="0"/>
              <a:t>15</a:t>
            </a:fld>
            <a:endParaRPr lang="en-US"/>
          </a:p>
        </p:txBody>
      </p:sp>
    </p:spTree>
    <p:extLst>
      <p:ext uri="{BB962C8B-B14F-4D97-AF65-F5344CB8AC3E}">
        <p14:creationId xmlns:p14="http://schemas.microsoft.com/office/powerpoint/2010/main" val="134295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Greenleaf specializes in battery modeling and simulation using </a:t>
            </a:r>
            <a:r>
              <a:rPr lang="en-US" dirty="0" err="1" smtClean="0"/>
              <a:t>Matlab</a:t>
            </a:r>
            <a:r>
              <a:rPr lang="en-US" dirty="0" smtClean="0"/>
              <a:t>.</a:t>
            </a:r>
          </a:p>
          <a:p>
            <a:r>
              <a:rPr lang="en-US" dirty="0" smtClean="0"/>
              <a:t>0.2 is the minimum </a:t>
            </a:r>
          </a:p>
          <a:p>
            <a:endParaRPr lang="en-US" dirty="0"/>
          </a:p>
        </p:txBody>
      </p:sp>
      <p:sp>
        <p:nvSpPr>
          <p:cNvPr id="4" name="Slide Number Placeholder 3"/>
          <p:cNvSpPr>
            <a:spLocks noGrp="1"/>
          </p:cNvSpPr>
          <p:nvPr>
            <p:ph type="sldNum" sz="quarter" idx="10"/>
          </p:nvPr>
        </p:nvSpPr>
        <p:spPr/>
        <p:txBody>
          <a:bodyPr/>
          <a:lstStyle/>
          <a:p>
            <a:fld id="{E29CF0E3-638E-494D-94D4-3CC2B75530FC}" type="slidenum">
              <a:rPr lang="en-US" smtClean="0"/>
              <a:t>22</a:t>
            </a:fld>
            <a:endParaRPr lang="en-US"/>
          </a:p>
        </p:txBody>
      </p:sp>
    </p:spTree>
    <p:extLst>
      <p:ext uri="{BB962C8B-B14F-4D97-AF65-F5344CB8AC3E}">
        <p14:creationId xmlns:p14="http://schemas.microsoft.com/office/powerpoint/2010/main" val="4211739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a:t>
            </a:r>
          </a:p>
          <a:p>
            <a:pPr marL="36900" indent="0">
              <a:buNone/>
            </a:pPr>
            <a:r>
              <a:rPr lang="en-US" dirty="0" smtClean="0"/>
              <a:t>     Greenleaf specializes in battery modeling and simulation using </a:t>
            </a:r>
            <a:r>
              <a:rPr lang="en-US" dirty="0" err="1" smtClean="0"/>
              <a:t>Matlab</a:t>
            </a:r>
            <a:r>
              <a:rPr lang="en-US" dirty="0" smtClean="0"/>
              <a:t>.</a:t>
            </a:r>
          </a:p>
          <a:p>
            <a:endParaRPr lang="en-US" dirty="0"/>
          </a:p>
        </p:txBody>
      </p:sp>
      <p:sp>
        <p:nvSpPr>
          <p:cNvPr id="4" name="Slide Number Placeholder 3"/>
          <p:cNvSpPr>
            <a:spLocks noGrp="1"/>
          </p:cNvSpPr>
          <p:nvPr>
            <p:ph type="sldNum" sz="quarter" idx="10"/>
          </p:nvPr>
        </p:nvSpPr>
        <p:spPr/>
        <p:txBody>
          <a:bodyPr/>
          <a:lstStyle/>
          <a:p>
            <a:fld id="{E29CF0E3-638E-494D-94D4-3CC2B75530FC}" type="slidenum">
              <a:rPr lang="en-US" smtClean="0"/>
              <a:t>23</a:t>
            </a:fld>
            <a:endParaRPr lang="en-US"/>
          </a:p>
        </p:txBody>
      </p:sp>
    </p:spTree>
    <p:extLst>
      <p:ext uri="{BB962C8B-B14F-4D97-AF65-F5344CB8AC3E}">
        <p14:creationId xmlns:p14="http://schemas.microsoft.com/office/powerpoint/2010/main" val="128494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7E2676-96E4-4774-AC19-7A352244C083}" type="datetime1">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304208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D0633-5A29-4054-8E62-8B7B4A0BD129}" type="datetime1">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319953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38293-484E-43E2-8FF6-3CB80CF75B3C}" type="datetime1">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81305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8F193-6D59-4A8F-866B-262CE244995B}" type="datetime1">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EA31D-022E-408D-AFDD-80C2ADC78155}"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4837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C6BCC-03A2-4380-A537-08863A67EF95}" type="datetime1">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1735821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5271284-DCF3-41AC-B005-67562980A269}" type="datetime1">
              <a:rPr lang="en-US" smtClean="0"/>
              <a:t>10/24/2013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426487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E151C56-9909-4DF0-9CFB-ACDE67134CF4}" type="datetime1">
              <a:rPr lang="en-US" smtClean="0"/>
              <a:t>10/24/2013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734054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0AB6D5-C7DC-47DE-8411-AB2D760F80AF}" type="datetime1">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3379617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C8C8B7-15D2-49E6-8D81-77F77CC6AF4B}" type="datetime1">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328439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FF742B-8A62-4F39-9A62-425E3BEE47FC}" type="datetime1">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228226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53D34-F0B9-4544-8E34-A6F025ED1F5F}" type="datetime1">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285351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634FC4-891D-4FF4-B588-F894E68022F6}" type="datetime1">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20794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8D1B1-9E02-4470-B2AA-0EFE0D8823BF}" type="datetime1">
              <a:rPr lang="en-US" smtClean="0"/>
              <a:t>10/24/2013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219252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5DE523-55D1-495F-B243-DEE9A8676937}" type="datetime1">
              <a:rPr lang="en-US" smtClean="0"/>
              <a:t>10/24/2013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150221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49E26-8852-47FF-BF3F-0B38B1B22C57}" type="datetime1">
              <a:rPr lang="en-US" smtClean="0"/>
              <a:t>10/24/2013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291893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E54C8-7700-4EC8-A488-5E32667A3196}" type="datetime1">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82944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C494B7-E4EB-4D1D-A0DA-105C264C68C6}" type="datetime1">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EA31D-022E-408D-AFDD-80C2ADC78155}" type="slidenum">
              <a:rPr lang="en-US" smtClean="0"/>
              <a:pPr/>
              <a:t>‹#›</a:t>
            </a:fld>
            <a:endParaRPr lang="en-US"/>
          </a:p>
        </p:txBody>
      </p:sp>
    </p:spTree>
    <p:extLst>
      <p:ext uri="{BB962C8B-B14F-4D97-AF65-F5344CB8AC3E}">
        <p14:creationId xmlns:p14="http://schemas.microsoft.com/office/powerpoint/2010/main" val="412358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99FC5E2-14CA-4339-8D8D-5516564DDB4E}" type="datetime1">
              <a:rPr lang="en-US" smtClean="0"/>
              <a:t>10/24/2013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36EA31D-022E-408D-AFDD-80C2ADC78155}" type="slidenum">
              <a:rPr lang="en-US" smtClean="0"/>
              <a:pPr/>
              <a:t>‹#›</a:t>
            </a:fld>
            <a:endParaRPr lang="en-US"/>
          </a:p>
        </p:txBody>
      </p:sp>
    </p:spTree>
    <p:extLst>
      <p:ext uri="{BB962C8B-B14F-4D97-AF65-F5344CB8AC3E}">
        <p14:creationId xmlns:p14="http://schemas.microsoft.com/office/powerpoint/2010/main" val="742821632"/>
      </p:ext>
    </p:extLst>
  </p:cSld>
  <p:clrMap bg1="dk1" tx1="lt1" bg2="dk2" tx2="lt2" accent1="accent1" accent2="accent2" accent3="accent3" accent4="accent4" accent5="accent5" accent6="accent6" hlink="hlink" folHlink="folHlink"/>
  <p:sldLayoutIdLst>
    <p:sldLayoutId id="2147484871" r:id="rId1"/>
    <p:sldLayoutId id="2147484872" r:id="rId2"/>
    <p:sldLayoutId id="2147484873" r:id="rId3"/>
    <p:sldLayoutId id="2147484874" r:id="rId4"/>
    <p:sldLayoutId id="2147484875" r:id="rId5"/>
    <p:sldLayoutId id="2147484876" r:id="rId6"/>
    <p:sldLayoutId id="2147484877" r:id="rId7"/>
    <p:sldLayoutId id="2147484878" r:id="rId8"/>
    <p:sldLayoutId id="2147484879" r:id="rId9"/>
    <p:sldLayoutId id="2147484880" r:id="rId10"/>
    <p:sldLayoutId id="2147484881" r:id="rId11"/>
    <p:sldLayoutId id="2147484882" r:id="rId12"/>
    <p:sldLayoutId id="2147484883" r:id="rId13"/>
    <p:sldLayoutId id="2147484884" r:id="rId14"/>
    <p:sldLayoutId id="2147484885" r:id="rId15"/>
    <p:sldLayoutId id="2147484886" r:id="rId16"/>
    <p:sldLayoutId id="2147484887"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067" y="859103"/>
            <a:ext cx="7766936" cy="1646302"/>
          </a:xfrm>
        </p:spPr>
        <p:txBody>
          <a:bodyPr>
            <a:normAutofit fontScale="90000"/>
          </a:bodyPr>
          <a:lstStyle/>
          <a:p>
            <a:r>
              <a:rPr lang="en-US" dirty="0" smtClean="0"/>
              <a:t>OGZEB Hybrid Thermal/Electrical Energy Storage System</a:t>
            </a:r>
            <a:endParaRPr lang="en-US" sz="3600" dirty="0"/>
          </a:p>
        </p:txBody>
      </p:sp>
      <p:sp>
        <p:nvSpPr>
          <p:cNvPr id="3" name="Subtitle 2"/>
          <p:cNvSpPr>
            <a:spLocks noGrp="1"/>
          </p:cNvSpPr>
          <p:nvPr>
            <p:ph type="subTitle" idx="1"/>
          </p:nvPr>
        </p:nvSpPr>
        <p:spPr>
          <a:xfrm>
            <a:off x="1507067" y="4368333"/>
            <a:ext cx="7937499" cy="2045167"/>
          </a:xfrm>
        </p:spPr>
        <p:txBody>
          <a:bodyPr>
            <a:normAutofit fontScale="92500" lnSpcReduction="20000"/>
          </a:bodyPr>
          <a:lstStyle/>
          <a:p>
            <a:pPr algn="l"/>
            <a:r>
              <a:rPr lang="en-US" dirty="0" smtClean="0"/>
              <a:t>Team Members: Corey Allen, Anthony </a:t>
            </a:r>
            <a:r>
              <a:rPr lang="en-US" dirty="0" err="1" smtClean="0"/>
              <a:t>Cappetto</a:t>
            </a:r>
            <a:r>
              <a:rPr lang="en-US" dirty="0" smtClean="0"/>
              <a:t>, Lucas Dos Santos, 		                    </a:t>
            </a:r>
            <a:r>
              <a:rPr lang="en-US" dirty="0" err="1" smtClean="0"/>
              <a:t>Kristian</a:t>
            </a:r>
            <a:r>
              <a:rPr lang="en-US" dirty="0" smtClean="0"/>
              <a:t> Hogue, Nicholas Kraft, </a:t>
            </a:r>
            <a:r>
              <a:rPr lang="en-US" dirty="0" err="1" smtClean="0"/>
              <a:t>Tristian</a:t>
            </a:r>
            <a:r>
              <a:rPr lang="en-US" dirty="0" smtClean="0"/>
              <a:t> Jones, </a:t>
            </a:r>
            <a:r>
              <a:rPr lang="en-US" dirty="0" err="1" smtClean="0"/>
              <a:t>Artur</a:t>
            </a:r>
            <a:r>
              <a:rPr lang="en-US" dirty="0" smtClean="0"/>
              <a:t> 		                    </a:t>
            </a:r>
            <a:r>
              <a:rPr lang="en-US" dirty="0" err="1" smtClean="0"/>
              <a:t>Nascimento</a:t>
            </a:r>
            <a:endParaRPr lang="en-US" dirty="0" smtClean="0"/>
          </a:p>
          <a:p>
            <a:pPr algn="l"/>
            <a:r>
              <a:rPr lang="en-US" dirty="0" smtClean="0"/>
              <a:t>Sponsors/Advisors: </a:t>
            </a:r>
            <a:r>
              <a:rPr lang="en-US" dirty="0"/>
              <a:t>Dr. </a:t>
            </a:r>
            <a:r>
              <a:rPr lang="en-US" dirty="0" smtClean="0"/>
              <a:t>Li, Dr. Ordonez, Dr. </a:t>
            </a:r>
            <a:r>
              <a:rPr lang="en-US" dirty="0" err="1" smtClean="0"/>
              <a:t>Zheng</a:t>
            </a:r>
            <a:endParaRPr lang="en-US" dirty="0" smtClean="0"/>
          </a:p>
          <a:p>
            <a:pPr algn="l"/>
            <a:r>
              <a:rPr lang="en-US" dirty="0" smtClean="0"/>
              <a:t>Instructors: Dr. Amin, Dr. Shih</a:t>
            </a:r>
          </a:p>
          <a:p>
            <a:pPr algn="l"/>
            <a:r>
              <a:rPr lang="en-US" dirty="0" smtClean="0"/>
              <a:t>October 24</a:t>
            </a:r>
            <a:r>
              <a:rPr lang="en-US" baseline="30000" dirty="0" smtClean="0"/>
              <a:t>th</a:t>
            </a:r>
            <a:r>
              <a:rPr lang="en-US" dirty="0" smtClean="0"/>
              <a:t>, 2013</a:t>
            </a:r>
            <a:endParaRPr lang="en-US" dirty="0"/>
          </a:p>
        </p:txBody>
      </p:sp>
      <p:sp>
        <p:nvSpPr>
          <p:cNvPr id="4" name="TextBox 3"/>
          <p:cNvSpPr txBox="1"/>
          <p:nvPr/>
        </p:nvSpPr>
        <p:spPr>
          <a:xfrm>
            <a:off x="1507067" y="3407252"/>
            <a:ext cx="4356100" cy="461665"/>
          </a:xfrm>
          <a:prstGeom prst="rect">
            <a:avLst/>
          </a:prstGeom>
          <a:noFill/>
        </p:spPr>
        <p:txBody>
          <a:bodyPr wrap="square" rtlCol="0">
            <a:spAutoFit/>
          </a:bodyPr>
          <a:lstStyle/>
          <a:p>
            <a:r>
              <a:rPr lang="en-US" sz="2400" dirty="0" smtClean="0">
                <a:solidFill>
                  <a:schemeClr val="accent1"/>
                </a:solidFill>
              </a:rPr>
              <a:t>Midterm 1 Presentation</a:t>
            </a:r>
            <a:endParaRPr lang="en-US" sz="2400" dirty="0">
              <a:solidFill>
                <a:schemeClr val="accent1"/>
              </a:solidFill>
            </a:endParaRPr>
          </a:p>
        </p:txBody>
      </p:sp>
      <p:pic>
        <p:nvPicPr>
          <p:cNvPr id="3074" name="Picture 2" descr="http://thediscipleproject.net/wp-content/uploads/2013/07/fire-ve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943" y="659110"/>
            <a:ext cx="1066785" cy="131585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finroo.com/old_designs/designs/82/82_07282009_10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2590" y="659110"/>
            <a:ext cx="1330298" cy="15195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071100" y="6316968"/>
            <a:ext cx="1981200" cy="369332"/>
          </a:xfrm>
          <a:prstGeom prst="rect">
            <a:avLst/>
          </a:prstGeom>
          <a:noFill/>
        </p:spPr>
        <p:txBody>
          <a:bodyPr wrap="square" rtlCol="0">
            <a:spAutoFit/>
          </a:bodyPr>
          <a:lstStyle/>
          <a:p>
            <a:r>
              <a:rPr lang="en-US" dirty="0" smtClean="0"/>
              <a:t>Lucas Dos Santos</a:t>
            </a:r>
            <a:endParaRPr lang="en-US" dirty="0"/>
          </a:p>
        </p:txBody>
      </p:sp>
    </p:spTree>
    <p:extLst>
      <p:ext uri="{BB962C8B-B14F-4D97-AF65-F5344CB8AC3E}">
        <p14:creationId xmlns:p14="http://schemas.microsoft.com/office/powerpoint/2010/main" val="1034043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Compressed Air Storage</a:t>
            </a:r>
            <a:endParaRPr lang="en-US" dirty="0"/>
          </a:p>
        </p:txBody>
      </p:sp>
      <p:sp>
        <p:nvSpPr>
          <p:cNvPr id="3" name="Content Placeholder 2"/>
          <p:cNvSpPr>
            <a:spLocks noGrp="1"/>
          </p:cNvSpPr>
          <p:nvPr>
            <p:ph idx="1"/>
          </p:nvPr>
        </p:nvSpPr>
        <p:spPr>
          <a:xfrm>
            <a:off x="6959600" y="1732449"/>
            <a:ext cx="4406899" cy="4752976"/>
          </a:xfrm>
        </p:spPr>
        <p:txBody>
          <a:bodyPr>
            <a:normAutofit/>
          </a:bodyPr>
          <a:lstStyle/>
          <a:p>
            <a:pPr marL="36900" indent="0">
              <a:buNone/>
            </a:pPr>
            <a:r>
              <a:rPr lang="en-US" sz="2400" dirty="0" smtClean="0"/>
              <a:t>Advantages</a:t>
            </a:r>
          </a:p>
          <a:p>
            <a:pPr marL="285750" indent="-285750" defTabSz="914400">
              <a:buFont typeface="Arial" panose="020B0604020202020204" pitchFamily="34" charset="0"/>
              <a:buChar char="•"/>
            </a:pPr>
            <a:r>
              <a:rPr lang="en-US" sz="1800" dirty="0">
                <a:solidFill>
                  <a:schemeClr val="tx1"/>
                </a:solidFill>
              </a:rPr>
              <a:t>Conceptually simple to understand</a:t>
            </a:r>
          </a:p>
          <a:p>
            <a:pPr marL="36900" indent="0">
              <a:buNone/>
            </a:pPr>
            <a:r>
              <a:rPr lang="en-US" sz="2400" dirty="0" smtClean="0"/>
              <a:t>Disadvantages</a:t>
            </a:r>
          </a:p>
          <a:p>
            <a:pPr marL="285750" indent="-285750" defTabSz="914400">
              <a:buFont typeface="Arial" panose="020B0604020202020204" pitchFamily="34" charset="0"/>
              <a:buChar char="•"/>
            </a:pPr>
            <a:r>
              <a:rPr lang="en-US" sz="1800" dirty="0">
                <a:solidFill>
                  <a:schemeClr val="tx1"/>
                </a:solidFill>
              </a:rPr>
              <a:t>Expensive Components</a:t>
            </a:r>
          </a:p>
          <a:p>
            <a:pPr marL="285750" indent="-285750" defTabSz="914400">
              <a:buFont typeface="Arial" panose="020B0604020202020204" pitchFamily="34" charset="0"/>
              <a:buChar char="•"/>
            </a:pPr>
            <a:r>
              <a:rPr lang="en-US" sz="1800" dirty="0">
                <a:solidFill>
                  <a:schemeClr val="tx1"/>
                </a:solidFill>
              </a:rPr>
              <a:t>Multiple energy conversions could lead to lower efficiency.</a:t>
            </a:r>
          </a:p>
          <a:p>
            <a:pPr marL="285750" indent="-285750" defTabSz="914400">
              <a:buFont typeface="Arial" panose="020B0604020202020204" pitchFamily="34" charset="0"/>
              <a:buChar char="•"/>
            </a:pPr>
            <a:r>
              <a:rPr lang="en-US" sz="1800" dirty="0">
                <a:solidFill>
                  <a:schemeClr val="tx1"/>
                </a:solidFill>
              </a:rPr>
              <a:t>Above ground tank size limits amount of air storage.</a:t>
            </a:r>
          </a:p>
          <a:p>
            <a:pPr marL="285750" indent="-285750" defTabSz="914400">
              <a:buFont typeface="Arial" panose="020B0604020202020204" pitchFamily="34" charset="0"/>
              <a:buChar char="•"/>
            </a:pPr>
            <a:r>
              <a:rPr lang="en-US" sz="1800" dirty="0">
                <a:solidFill>
                  <a:schemeClr val="tx1"/>
                </a:solidFill>
              </a:rPr>
              <a:t>Complex Maintenance</a:t>
            </a:r>
          </a:p>
          <a:p>
            <a:pPr marL="285750" indent="-285750" defTabSz="914400">
              <a:buFont typeface="Arial" panose="020B0604020202020204" pitchFamily="34" charset="0"/>
              <a:buChar char="•"/>
            </a:pPr>
            <a:r>
              <a:rPr lang="en-US" sz="1800" dirty="0">
                <a:solidFill>
                  <a:schemeClr val="tx1"/>
                </a:solidFill>
              </a:rPr>
              <a:t>Compressor leakage and heat losses in above ground air storage.</a:t>
            </a:r>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smtClean="0"/>
          </a:p>
          <a:p>
            <a:pPr>
              <a:buFont typeface="Arial" panose="020B0604020202020204" pitchFamily="34" charset="0"/>
              <a:buChar char="•"/>
            </a:pPr>
            <a:endParaRPr lang="en-US" sz="2400" dirty="0" smtClean="0"/>
          </a:p>
          <a:p>
            <a:pPr marL="36900" indent="0">
              <a:buNone/>
            </a:pPr>
            <a:endParaRPr lang="en-US" sz="1800" dirty="0" smtClean="0"/>
          </a:p>
          <a:p>
            <a:pPr marL="36900" indent="0">
              <a:buNone/>
            </a:pPr>
            <a:endParaRPr lang="en-US" sz="1800" dirty="0" smtClean="0"/>
          </a:p>
          <a:p>
            <a:pPr marL="36900" indent="0">
              <a:buNone/>
            </a:pPr>
            <a:endParaRPr lang="en-US" sz="1800" dirty="0" smtClean="0"/>
          </a:p>
          <a:p>
            <a:endParaRPr lang="en-US" sz="1800" dirty="0" smtClean="0"/>
          </a:p>
          <a:p>
            <a:pPr marL="36900" indent="0">
              <a:buNone/>
            </a:pPr>
            <a:endParaRPr lang="en-US"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 y="1580050"/>
            <a:ext cx="5290576" cy="4746771"/>
          </a:xfrm>
          <a:prstGeom prst="rect">
            <a:avLst/>
          </a:prstGeom>
        </p:spPr>
      </p:pic>
      <p:sp>
        <p:nvSpPr>
          <p:cNvPr id="6" name="TextBox 5"/>
          <p:cNvSpPr txBox="1"/>
          <p:nvPr/>
        </p:nvSpPr>
        <p:spPr>
          <a:xfrm>
            <a:off x="10388600" y="6316968"/>
            <a:ext cx="1663700" cy="369332"/>
          </a:xfrm>
          <a:prstGeom prst="rect">
            <a:avLst/>
          </a:prstGeom>
          <a:noFill/>
        </p:spPr>
        <p:txBody>
          <a:bodyPr wrap="square" rtlCol="0">
            <a:spAutoFit/>
          </a:bodyPr>
          <a:lstStyle/>
          <a:p>
            <a:r>
              <a:rPr lang="en-US" dirty="0" smtClean="0"/>
              <a:t>Nicholas Kraft</a:t>
            </a:r>
            <a:endParaRPr lang="en-US" dirty="0"/>
          </a:p>
        </p:txBody>
      </p:sp>
      <p:sp>
        <p:nvSpPr>
          <p:cNvPr id="4" name="Slide Number Placeholder 3"/>
          <p:cNvSpPr>
            <a:spLocks noGrp="1"/>
          </p:cNvSpPr>
          <p:nvPr>
            <p:ph type="sldNum" sz="quarter" idx="12"/>
          </p:nvPr>
        </p:nvSpPr>
        <p:spPr>
          <a:xfrm>
            <a:off x="160250" y="6326821"/>
            <a:ext cx="753545" cy="365125"/>
          </a:xfrm>
        </p:spPr>
        <p:txBody>
          <a:bodyPr/>
          <a:lstStyle/>
          <a:p>
            <a:fld id="{436EA31D-022E-408D-AFDD-80C2ADC78155}" type="slidenum">
              <a:rPr lang="en-US" smtClean="0"/>
              <a:pPr/>
              <a:t>10</a:t>
            </a:fld>
            <a:endParaRPr lang="en-US"/>
          </a:p>
        </p:txBody>
      </p:sp>
    </p:spTree>
    <p:extLst>
      <p:ext uri="{BB962C8B-B14F-4D97-AF65-F5344CB8AC3E}">
        <p14:creationId xmlns:p14="http://schemas.microsoft.com/office/powerpoint/2010/main" val="4158046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Generation</a:t>
            </a:r>
            <a:endParaRPr lang="en-US" dirty="0"/>
          </a:p>
        </p:txBody>
      </p:sp>
      <p:pic>
        <p:nvPicPr>
          <p:cNvPr id="3074" name="Picture 2" descr="https://scontent-b.xx.fbcdn.net/hphotos-ash3/945208_10202426402806635_1196790274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747788"/>
            <a:ext cx="6540499" cy="4510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0300" y="1700320"/>
            <a:ext cx="4178300" cy="4985980"/>
          </a:xfrm>
          <a:prstGeom prst="rect">
            <a:avLst/>
          </a:prstGeom>
          <a:noFill/>
        </p:spPr>
        <p:txBody>
          <a:bodyPr wrap="square" rtlCol="0">
            <a:spAutoFit/>
          </a:bodyPr>
          <a:lstStyle/>
          <a:p>
            <a:r>
              <a:rPr lang="en-US" sz="2400" dirty="0" smtClean="0"/>
              <a:t>Advantages</a:t>
            </a:r>
          </a:p>
          <a:p>
            <a:endParaRPr lang="en-US" dirty="0" smtClean="0"/>
          </a:p>
          <a:p>
            <a:pPr marL="285750" indent="-285750">
              <a:buFont typeface="Arial" panose="020B0604020202020204" pitchFamily="34" charset="0"/>
              <a:buChar char="•"/>
            </a:pPr>
            <a:r>
              <a:rPr lang="en-US" dirty="0" smtClean="0"/>
              <a:t>Efficient</a:t>
            </a:r>
          </a:p>
          <a:p>
            <a:pPr marL="285750" indent="-285750">
              <a:buFont typeface="Arial" panose="020B0604020202020204" pitchFamily="34" charset="0"/>
              <a:buChar char="•"/>
            </a:pPr>
            <a:r>
              <a:rPr lang="en-US" dirty="0" smtClean="0"/>
              <a:t>Very little if any emissions</a:t>
            </a:r>
          </a:p>
          <a:p>
            <a:pPr marL="285750" indent="-285750">
              <a:buFont typeface="Arial" panose="020B0604020202020204" pitchFamily="34" charset="0"/>
              <a:buChar char="•"/>
            </a:pPr>
            <a:r>
              <a:rPr lang="en-US" dirty="0" smtClean="0"/>
              <a:t>Cost efficient relative to other concepts</a:t>
            </a:r>
          </a:p>
          <a:p>
            <a:pPr marL="285750" indent="-285750">
              <a:buFont typeface="Arial" panose="020B0604020202020204" pitchFamily="34" charset="0"/>
              <a:buChar char="•"/>
            </a:pPr>
            <a:r>
              <a:rPr lang="en-US" dirty="0" smtClean="0"/>
              <a:t>Safe operation</a:t>
            </a:r>
          </a:p>
          <a:p>
            <a:pPr marL="285750" indent="-285750">
              <a:buFont typeface="Arial" panose="020B0604020202020204" pitchFamily="34" charset="0"/>
              <a:buChar char="•"/>
            </a:pPr>
            <a:r>
              <a:rPr lang="en-US" dirty="0" smtClean="0"/>
              <a:t>Could add a thermoelectric concept (not likely but still an option)</a:t>
            </a:r>
          </a:p>
          <a:p>
            <a:endParaRPr lang="en-US" dirty="0"/>
          </a:p>
          <a:p>
            <a:r>
              <a:rPr lang="en-US" sz="2400" dirty="0" smtClean="0"/>
              <a:t>Disadvantages</a:t>
            </a:r>
          </a:p>
          <a:p>
            <a:endParaRPr lang="en-US" dirty="0"/>
          </a:p>
          <a:p>
            <a:pPr marL="285750" indent="-285750">
              <a:buFont typeface="Arial" panose="020B0604020202020204" pitchFamily="34" charset="0"/>
              <a:buChar char="•"/>
            </a:pPr>
            <a:r>
              <a:rPr lang="en-US" dirty="0" smtClean="0"/>
              <a:t>Relatively complex</a:t>
            </a:r>
          </a:p>
          <a:p>
            <a:pPr marL="285750" indent="-285750">
              <a:buFont typeface="Arial" panose="020B0604020202020204" pitchFamily="34" charset="0"/>
              <a:buChar char="•"/>
            </a:pPr>
            <a:r>
              <a:rPr lang="en-US" dirty="0" smtClean="0"/>
              <a:t>Requires high insulation to prevent heat transfer from the environment into storage tank.</a:t>
            </a:r>
          </a:p>
          <a:p>
            <a:pPr marL="285750" indent="-285750">
              <a:buFont typeface="Arial" panose="020B0604020202020204" pitchFamily="34" charset="0"/>
              <a:buChar char="•"/>
            </a:pPr>
            <a:r>
              <a:rPr lang="en-US" dirty="0" smtClean="0"/>
              <a:t>Size constraints</a:t>
            </a:r>
            <a:endParaRPr lang="en-US" dirty="0"/>
          </a:p>
        </p:txBody>
      </p:sp>
      <p:sp>
        <p:nvSpPr>
          <p:cNvPr id="6" name="TextBox 5"/>
          <p:cNvSpPr txBox="1"/>
          <p:nvPr/>
        </p:nvSpPr>
        <p:spPr>
          <a:xfrm>
            <a:off x="10388600" y="6316968"/>
            <a:ext cx="1663700" cy="369332"/>
          </a:xfrm>
          <a:prstGeom prst="rect">
            <a:avLst/>
          </a:prstGeom>
          <a:noFill/>
        </p:spPr>
        <p:txBody>
          <a:bodyPr wrap="square" rtlCol="0">
            <a:spAutoFit/>
          </a:bodyPr>
          <a:lstStyle/>
          <a:p>
            <a:r>
              <a:rPr lang="en-US" dirty="0" smtClean="0"/>
              <a:t>Nicholas Kraft</a:t>
            </a:r>
            <a:endParaRPr lang="en-US" dirty="0"/>
          </a:p>
        </p:txBody>
      </p:sp>
      <p:sp>
        <p:nvSpPr>
          <p:cNvPr id="3" name="Slide Number Placeholder 2"/>
          <p:cNvSpPr>
            <a:spLocks noGrp="1"/>
          </p:cNvSpPr>
          <p:nvPr>
            <p:ph type="sldNum" sz="quarter" idx="12"/>
          </p:nvPr>
        </p:nvSpPr>
        <p:spPr>
          <a:xfrm>
            <a:off x="160250" y="6426456"/>
            <a:ext cx="753545" cy="365125"/>
          </a:xfrm>
        </p:spPr>
        <p:txBody>
          <a:bodyPr/>
          <a:lstStyle/>
          <a:p>
            <a:fld id="{436EA31D-022E-408D-AFDD-80C2ADC78155}" type="slidenum">
              <a:rPr lang="en-US" smtClean="0"/>
              <a:pPr/>
              <a:t>11</a:t>
            </a:fld>
            <a:endParaRPr lang="en-US" dirty="0"/>
          </a:p>
        </p:txBody>
      </p:sp>
    </p:spTree>
    <p:extLst>
      <p:ext uri="{BB962C8B-B14F-4D97-AF65-F5344CB8AC3E}">
        <p14:creationId xmlns:p14="http://schemas.microsoft.com/office/powerpoint/2010/main" val="710364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Design Concept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36493703"/>
              </p:ext>
            </p:extLst>
          </p:nvPr>
        </p:nvGraphicFramePr>
        <p:xfrm>
          <a:off x="1284238" y="2138850"/>
          <a:ext cx="9612875" cy="3048001"/>
        </p:xfrm>
        <a:graphic>
          <a:graphicData uri="http://schemas.openxmlformats.org/drawingml/2006/table">
            <a:tbl>
              <a:tblPr/>
              <a:tblGrid>
                <a:gridCol w="1324224"/>
                <a:gridCol w="579348"/>
                <a:gridCol w="645560"/>
                <a:gridCol w="513137"/>
                <a:gridCol w="678666"/>
                <a:gridCol w="612455"/>
                <a:gridCol w="645560"/>
                <a:gridCol w="926957"/>
                <a:gridCol w="633145"/>
                <a:gridCol w="996423"/>
                <a:gridCol w="812800"/>
                <a:gridCol w="1244600"/>
              </a:tblGrid>
              <a:tr h="420414">
                <a:tc rowSpan="2">
                  <a:txBody>
                    <a:bodyPr/>
                    <a:lstStyle/>
                    <a:p>
                      <a:pPr algn="ctr" fontAlgn="ctr"/>
                      <a:r>
                        <a:rPr lang="en-US" sz="2000" b="0" i="0" u="none" strike="noStrike" dirty="0">
                          <a:solidFill>
                            <a:srgbClr val="000000"/>
                          </a:solidFill>
                          <a:effectLst/>
                          <a:latin typeface="Calibri" panose="020F0502020204030204" pitchFamily="34" charset="0"/>
                        </a:rPr>
                        <a:t>Concept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Weight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Weight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a:solidFill>
                            <a:srgbClr val="000000"/>
                          </a:solidFill>
                          <a:effectLst/>
                          <a:latin typeface="Calibri" panose="020F0502020204030204" pitchFamily="34" charset="0"/>
                        </a:rPr>
                        <a:t>Weight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a:solidFill>
                            <a:srgbClr val="000000"/>
                          </a:solidFill>
                          <a:effectLst/>
                          <a:latin typeface="Calibri" panose="020F0502020204030204" pitchFamily="34" charset="0"/>
                        </a:rPr>
                        <a:t>Weight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Weight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fontAlgn="ctr"/>
                      <a:r>
                        <a:rPr lang="en-US" sz="1600" b="0" i="0" u="none" strike="noStrike" dirty="0">
                          <a:solidFill>
                            <a:srgbClr val="000000"/>
                          </a:solidFill>
                          <a:effectLst/>
                          <a:latin typeface="Calibri" panose="020F0502020204030204" pitchFamily="34" charset="0"/>
                        </a:rPr>
                        <a:t>Total Score (150 possible)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525517">
                <a:tc v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rPr>
                        <a:t>Cost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Size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Safety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Feasibility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Efficiency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16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vMerge="1">
                  <a:txBody>
                    <a:bodyPr/>
                    <a:lstStyle/>
                    <a:p>
                      <a:endParaRPr lang="en-US"/>
                    </a:p>
                  </a:txBody>
                  <a:tcPr/>
                </a:tc>
              </a:tr>
              <a:tr h="420414">
                <a:tc>
                  <a:txBody>
                    <a:bodyPr/>
                    <a:lstStyle/>
                    <a:p>
                      <a:pPr algn="l" fontAlgn="b"/>
                      <a:r>
                        <a:rPr lang="en-US" sz="1600" b="0" i="0" u="none" strike="noStrike">
                          <a:solidFill>
                            <a:srgbClr val="000000"/>
                          </a:solidFill>
                          <a:effectLst/>
                          <a:latin typeface="Calibri" panose="020F0502020204030204" pitchFamily="34" charset="0"/>
                        </a:rPr>
                        <a:t>Compressed Air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r" fontAlgn="b"/>
                      <a:r>
                        <a:rPr lang="en-US" sz="1600" b="0" i="0" u="none" strike="noStrike" dirty="0">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0414">
                <a:tc>
                  <a:txBody>
                    <a:bodyPr/>
                    <a:lstStyle/>
                    <a:p>
                      <a:pPr algn="l" fontAlgn="b"/>
                      <a:r>
                        <a:rPr lang="en-US" sz="1600" b="0" i="0" u="none" strike="noStrike">
                          <a:solidFill>
                            <a:srgbClr val="000000"/>
                          </a:solidFill>
                          <a:effectLst/>
                          <a:latin typeface="Calibri" panose="020F0502020204030204" pitchFamily="34" charset="0"/>
                        </a:rPr>
                        <a:t>Molten Salt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gridSpan="2">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a:txBody>
                    <a:bodyPr/>
                    <a:lstStyle/>
                    <a:p>
                      <a:pPr algn="r" fontAlgn="b"/>
                      <a:r>
                        <a:rPr lang="en-US" sz="1600" b="0" i="0" u="none" strike="noStrike" dirty="0">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r>
              <a:tr h="420414">
                <a:tc>
                  <a:txBody>
                    <a:bodyPr/>
                    <a:lstStyle/>
                    <a:p>
                      <a:pPr algn="l" fontAlgn="b"/>
                      <a:r>
                        <a:rPr lang="en-US" sz="1600" b="0" i="0" u="none" strike="noStrike">
                          <a:solidFill>
                            <a:srgbClr val="000000"/>
                          </a:solidFill>
                          <a:effectLst/>
                          <a:latin typeface="Calibri" panose="020F0502020204030204" pitchFamily="34" charset="0"/>
                        </a:rPr>
                        <a:t>Hydroelectric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2">
                  <a:txBody>
                    <a:bodyPr/>
                    <a:lstStyle/>
                    <a:p>
                      <a:pPr algn="ctr" fontAlgn="b"/>
                      <a:r>
                        <a:rPr lang="en-US"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a:txBody>
                    <a:bodyPr/>
                    <a:lstStyle/>
                    <a:p>
                      <a:pPr algn="r" fontAlgn="b"/>
                      <a:r>
                        <a:rPr lang="en-US" sz="16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20414">
                <a:tc>
                  <a:txBody>
                    <a:bodyPr/>
                    <a:lstStyle/>
                    <a:p>
                      <a:pPr algn="l" fontAlgn="b"/>
                      <a:r>
                        <a:rPr lang="en-US" sz="1600" b="0" i="0" u="none" strike="noStrike">
                          <a:solidFill>
                            <a:srgbClr val="000000"/>
                          </a:solidFill>
                          <a:effectLst/>
                          <a:latin typeface="Calibri" panose="020F0502020204030204" pitchFamily="34" charset="0"/>
                        </a:rPr>
                        <a:t>Ice generation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r>
                        <a:rPr lang="en-US"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a:txBody>
                    <a:bodyPr/>
                    <a:lstStyle/>
                    <a:p>
                      <a:pPr algn="r" fontAlgn="b"/>
                      <a:r>
                        <a:rPr lang="en-US" sz="16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20414">
                <a:tc>
                  <a:txBody>
                    <a:bodyPr/>
                    <a:lstStyle/>
                    <a:p>
                      <a:pPr algn="l" fontAlgn="b"/>
                      <a:r>
                        <a:rPr lang="en-US" sz="1600" b="0" i="0" u="none" strike="noStrike">
                          <a:solidFill>
                            <a:srgbClr val="000000"/>
                          </a:solidFill>
                          <a:effectLst/>
                          <a:latin typeface="Calibri" panose="020F0502020204030204" pitchFamily="34" charset="0"/>
                        </a:rPr>
                        <a:t>Flywheel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a:txBody>
                    <a:bodyPr/>
                    <a:lstStyle/>
                    <a:p>
                      <a:pPr algn="ctr" fontAlgn="b"/>
                      <a:r>
                        <a:rPr lang="en-US" sz="16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a:txBody>
                    <a:bodyPr/>
                    <a:lstStyle/>
                    <a:p>
                      <a:pPr algn="r" fontAlgn="b"/>
                      <a:r>
                        <a:rPr lang="en-US" sz="1600" b="0" i="0" u="none" strike="noStrike" dirty="0">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r>
            </a:tbl>
          </a:graphicData>
        </a:graphic>
      </p:graphicFrame>
      <p:sp>
        <p:nvSpPr>
          <p:cNvPr id="4" name="TextBox 3"/>
          <p:cNvSpPr txBox="1"/>
          <p:nvPr/>
        </p:nvSpPr>
        <p:spPr>
          <a:xfrm>
            <a:off x="10388600" y="6316968"/>
            <a:ext cx="1663700" cy="369332"/>
          </a:xfrm>
          <a:prstGeom prst="rect">
            <a:avLst/>
          </a:prstGeom>
          <a:noFill/>
        </p:spPr>
        <p:txBody>
          <a:bodyPr wrap="square" rtlCol="0">
            <a:spAutoFit/>
          </a:bodyPr>
          <a:lstStyle/>
          <a:p>
            <a:r>
              <a:rPr lang="en-US" dirty="0" smtClean="0"/>
              <a:t>Nicholas Kraft</a:t>
            </a:r>
            <a:endParaRPr lang="en-US" dirty="0"/>
          </a:p>
        </p:txBody>
      </p:sp>
      <p:sp>
        <p:nvSpPr>
          <p:cNvPr id="3" name="Slide Number Placeholder 2"/>
          <p:cNvSpPr>
            <a:spLocks noGrp="1"/>
          </p:cNvSpPr>
          <p:nvPr>
            <p:ph type="sldNum" sz="quarter" idx="12"/>
          </p:nvPr>
        </p:nvSpPr>
        <p:spPr>
          <a:xfrm>
            <a:off x="160250" y="6321175"/>
            <a:ext cx="753545" cy="365125"/>
          </a:xfrm>
        </p:spPr>
        <p:txBody>
          <a:bodyPr/>
          <a:lstStyle/>
          <a:p>
            <a:fld id="{436EA31D-022E-408D-AFDD-80C2ADC78155}" type="slidenum">
              <a:rPr lang="en-US" smtClean="0"/>
              <a:pPr/>
              <a:t>12</a:t>
            </a:fld>
            <a:endParaRPr lang="en-US" dirty="0"/>
          </a:p>
        </p:txBody>
      </p:sp>
    </p:spTree>
    <p:extLst>
      <p:ext uri="{BB962C8B-B14F-4D97-AF65-F5344CB8AC3E}">
        <p14:creationId xmlns:p14="http://schemas.microsoft.com/office/powerpoint/2010/main" val="2730523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pic>
        <p:nvPicPr>
          <p:cNvPr id="5122" name="Picture 2" descr="http://hinessight.blogs.com/.a/6a00d83451c0aa69e2013488d92dbc970c-200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975" y="1580050"/>
            <a:ext cx="3032125" cy="412534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8515350" y="444500"/>
            <a:ext cx="2082800" cy="11355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8813800" y="698500"/>
            <a:ext cx="1485900" cy="646331"/>
          </a:xfrm>
          <a:prstGeom prst="rect">
            <a:avLst/>
          </a:prstGeom>
          <a:noFill/>
        </p:spPr>
        <p:txBody>
          <a:bodyPr wrap="square" rtlCol="0">
            <a:spAutoFit/>
          </a:bodyPr>
          <a:lstStyle/>
          <a:p>
            <a:r>
              <a:rPr lang="en-US" dirty="0" smtClean="0">
                <a:solidFill>
                  <a:schemeClr val="bg1"/>
                </a:solidFill>
              </a:rPr>
              <a:t>Challenge Accepted!!!!</a:t>
            </a:r>
            <a:endParaRPr lang="en-US" dirty="0">
              <a:solidFill>
                <a:schemeClr val="bg1"/>
              </a:solidFill>
            </a:endParaRPr>
          </a:p>
        </p:txBody>
      </p:sp>
      <p:sp>
        <p:nvSpPr>
          <p:cNvPr id="6" name="Oval 5"/>
          <p:cNvSpPr/>
          <p:nvPr/>
        </p:nvSpPr>
        <p:spPr>
          <a:xfrm>
            <a:off x="9194801" y="1653771"/>
            <a:ext cx="361950" cy="23521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9194801" y="2006600"/>
            <a:ext cx="228599"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635000" y="1653771"/>
            <a:ext cx="6731518" cy="3139321"/>
          </a:xfrm>
          <a:prstGeom prst="rect">
            <a:avLst/>
          </a:prstGeom>
          <a:noFill/>
        </p:spPr>
        <p:txBody>
          <a:bodyPr wrap="square" rtlCol="0">
            <a:spAutoFit/>
          </a:bodyPr>
          <a:lstStyle/>
          <a:p>
            <a:pPr marL="342900" indent="-342900">
              <a:buFont typeface="+mj-lt"/>
              <a:buAutoNum type="arabicPeriod"/>
            </a:pPr>
            <a:r>
              <a:rPr lang="en-US" dirty="0" smtClean="0"/>
              <a:t>Budget is not clearly defined.</a:t>
            </a:r>
          </a:p>
          <a:p>
            <a:pPr marL="342900" indent="-342900">
              <a:buFont typeface="+mj-lt"/>
              <a:buAutoNum type="arabicPeriod"/>
            </a:pPr>
            <a:endParaRPr lang="en-US" dirty="0"/>
          </a:p>
          <a:p>
            <a:pPr marL="342900" indent="-342900">
              <a:buFont typeface="+mj-lt"/>
              <a:buAutoNum type="arabicPeriod"/>
            </a:pPr>
            <a:r>
              <a:rPr lang="en-US" dirty="0" smtClean="0"/>
              <a:t>Overall system efficiency must be at least average.</a:t>
            </a:r>
          </a:p>
          <a:p>
            <a:pPr marL="342900" indent="-342900">
              <a:buFont typeface="+mj-lt"/>
              <a:buAutoNum type="arabicPeriod"/>
            </a:pPr>
            <a:endParaRPr lang="en-US" dirty="0"/>
          </a:p>
          <a:p>
            <a:pPr marL="342900" indent="-342900">
              <a:buFont typeface="+mj-lt"/>
              <a:buAutoNum type="arabicPeriod"/>
            </a:pPr>
            <a:r>
              <a:rPr lang="en-US" dirty="0" smtClean="0"/>
              <a:t>System must be relatively low cost.</a:t>
            </a:r>
          </a:p>
          <a:p>
            <a:pPr marL="342900" indent="-342900">
              <a:buFont typeface="+mj-lt"/>
              <a:buAutoNum type="arabicPeriod"/>
            </a:pPr>
            <a:endParaRPr lang="en-US" dirty="0"/>
          </a:p>
          <a:p>
            <a:pPr marL="342900" indent="-342900">
              <a:buFont typeface="+mj-lt"/>
              <a:buAutoNum type="arabicPeriod"/>
            </a:pPr>
            <a:r>
              <a:rPr lang="en-US" dirty="0" smtClean="0"/>
              <a:t>Safety is high priority.</a:t>
            </a:r>
          </a:p>
          <a:p>
            <a:pPr marL="342900" indent="-342900">
              <a:buFont typeface="+mj-lt"/>
              <a:buAutoNum type="arabicPeriod"/>
            </a:pPr>
            <a:endParaRPr lang="en-US" dirty="0"/>
          </a:p>
          <a:p>
            <a:pPr marL="342900" indent="-342900">
              <a:buFont typeface="+mj-lt"/>
              <a:buAutoNum type="arabicPeriod"/>
            </a:pPr>
            <a:r>
              <a:rPr lang="en-US" dirty="0" smtClean="0"/>
              <a:t>Low maintenance.</a:t>
            </a:r>
          </a:p>
          <a:p>
            <a:pPr marL="342900" indent="-342900">
              <a:buFont typeface="+mj-lt"/>
              <a:buAutoNum type="arabicPeriod"/>
            </a:pPr>
            <a:endParaRPr lang="en-US" dirty="0"/>
          </a:p>
          <a:p>
            <a:pPr marL="342900" indent="-342900">
              <a:buFont typeface="+mj-lt"/>
              <a:buAutoNum type="arabicPeriod"/>
            </a:pPr>
            <a:r>
              <a:rPr lang="en-US" dirty="0" smtClean="0"/>
              <a:t>Maintain the standards of a Platinum LEED certification.</a:t>
            </a:r>
            <a:endParaRPr lang="en-US" dirty="0"/>
          </a:p>
        </p:txBody>
      </p:sp>
      <p:sp>
        <p:nvSpPr>
          <p:cNvPr id="9" name="TextBox 8"/>
          <p:cNvSpPr txBox="1"/>
          <p:nvPr/>
        </p:nvSpPr>
        <p:spPr>
          <a:xfrm>
            <a:off x="10388600" y="6316968"/>
            <a:ext cx="1663700" cy="369332"/>
          </a:xfrm>
          <a:prstGeom prst="rect">
            <a:avLst/>
          </a:prstGeom>
          <a:noFill/>
        </p:spPr>
        <p:txBody>
          <a:bodyPr wrap="square" rtlCol="0">
            <a:spAutoFit/>
          </a:bodyPr>
          <a:lstStyle/>
          <a:p>
            <a:r>
              <a:rPr lang="en-US" dirty="0" smtClean="0"/>
              <a:t>Nicholas Kraft</a:t>
            </a:r>
            <a:endParaRPr lang="en-US" dirty="0"/>
          </a:p>
        </p:txBody>
      </p:sp>
      <p:sp>
        <p:nvSpPr>
          <p:cNvPr id="8" name="Slide Number Placeholder 7"/>
          <p:cNvSpPr>
            <a:spLocks noGrp="1"/>
          </p:cNvSpPr>
          <p:nvPr>
            <p:ph type="sldNum" sz="quarter" idx="12"/>
          </p:nvPr>
        </p:nvSpPr>
        <p:spPr>
          <a:xfrm>
            <a:off x="160250" y="6321175"/>
            <a:ext cx="753545" cy="365125"/>
          </a:xfrm>
        </p:spPr>
        <p:txBody>
          <a:bodyPr/>
          <a:lstStyle/>
          <a:p>
            <a:fld id="{436EA31D-022E-408D-AFDD-80C2ADC78155}" type="slidenum">
              <a:rPr lang="en-US" smtClean="0"/>
              <a:pPr/>
              <a:t>13</a:t>
            </a:fld>
            <a:endParaRPr lang="en-US"/>
          </a:p>
        </p:txBody>
      </p:sp>
    </p:spTree>
    <p:extLst>
      <p:ext uri="{BB962C8B-B14F-4D97-AF65-F5344CB8AC3E}">
        <p14:creationId xmlns:p14="http://schemas.microsoft.com/office/powerpoint/2010/main" val="352358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Data from the OGZEB</a:t>
            </a:r>
            <a:endParaRPr lang="en-US" dirty="0"/>
          </a:p>
        </p:txBody>
      </p:sp>
      <p:sp>
        <p:nvSpPr>
          <p:cNvPr id="3" name="Content Placeholder 2"/>
          <p:cNvSpPr>
            <a:spLocks noGrp="1"/>
          </p:cNvSpPr>
          <p:nvPr>
            <p:ph idx="1"/>
          </p:nvPr>
        </p:nvSpPr>
        <p:spPr>
          <a:xfrm>
            <a:off x="888743" y="1907813"/>
            <a:ext cx="10353762" cy="4058751"/>
          </a:xfrm>
        </p:spPr>
        <p:txBody>
          <a:bodyPr/>
          <a:lstStyle/>
          <a:p>
            <a:r>
              <a:rPr lang="en-US" dirty="0" smtClean="0">
                <a:solidFill>
                  <a:schemeClr val="tx1"/>
                </a:solidFill>
              </a:rPr>
              <a:t>Gathering OGZEB data has proven to be difficult</a:t>
            </a:r>
          </a:p>
          <a:p>
            <a:endParaRPr lang="en-US" dirty="0" smtClean="0">
              <a:solidFill>
                <a:schemeClr val="tx1"/>
              </a:solidFill>
            </a:endParaRPr>
          </a:p>
          <a:p>
            <a:r>
              <a:rPr lang="en-US" dirty="0" smtClean="0">
                <a:solidFill>
                  <a:schemeClr val="tx1"/>
                </a:solidFill>
              </a:rPr>
              <a:t>Until we get that data we have been provided sample data</a:t>
            </a:r>
          </a:p>
          <a:p>
            <a:endParaRPr lang="en-US" dirty="0" smtClean="0">
              <a:solidFill>
                <a:schemeClr val="tx1"/>
              </a:solidFill>
            </a:endParaRPr>
          </a:p>
          <a:p>
            <a:r>
              <a:rPr lang="en-US" dirty="0" smtClean="0">
                <a:solidFill>
                  <a:schemeClr val="tx1"/>
                </a:solidFill>
              </a:rPr>
              <a:t>With this information we are able to begin our simulation</a:t>
            </a:r>
          </a:p>
          <a:p>
            <a:endParaRPr lang="en-US" dirty="0" smtClean="0">
              <a:solidFill>
                <a:schemeClr val="tx1"/>
              </a:solidFill>
            </a:endParaRPr>
          </a:p>
          <a:p>
            <a:r>
              <a:rPr lang="en-US" dirty="0" smtClean="0">
                <a:solidFill>
                  <a:schemeClr val="tx1"/>
                </a:solidFill>
              </a:rPr>
              <a:t>When we receive the actually data we will modify our simulations</a:t>
            </a:r>
          </a:p>
        </p:txBody>
      </p:sp>
      <p:sp>
        <p:nvSpPr>
          <p:cNvPr id="5" name="Slide Number Placeholder 4"/>
          <p:cNvSpPr>
            <a:spLocks noGrp="1"/>
          </p:cNvSpPr>
          <p:nvPr>
            <p:ph type="sldNum" sz="quarter" idx="12"/>
          </p:nvPr>
        </p:nvSpPr>
        <p:spPr>
          <a:xfrm>
            <a:off x="160250" y="6226175"/>
            <a:ext cx="753545" cy="365125"/>
          </a:xfrm>
        </p:spPr>
        <p:txBody>
          <a:bodyPr/>
          <a:lstStyle/>
          <a:p>
            <a:fld id="{436EA31D-022E-408D-AFDD-80C2ADC78155}" type="slidenum">
              <a:rPr lang="en-US" smtClean="0"/>
              <a:pPr/>
              <a:t>14</a:t>
            </a:fld>
            <a:endParaRPr lang="en-US"/>
          </a:p>
        </p:txBody>
      </p:sp>
      <p:sp>
        <p:nvSpPr>
          <p:cNvPr id="7" name="TextBox 6"/>
          <p:cNvSpPr txBox="1"/>
          <p:nvPr/>
        </p:nvSpPr>
        <p:spPr>
          <a:xfrm>
            <a:off x="9745824" y="6223000"/>
            <a:ext cx="2115976" cy="369332"/>
          </a:xfrm>
          <a:prstGeom prst="rect">
            <a:avLst/>
          </a:prstGeom>
          <a:noFill/>
        </p:spPr>
        <p:txBody>
          <a:bodyPr wrap="square" rtlCol="0">
            <a:spAutoFit/>
          </a:bodyPr>
          <a:lstStyle/>
          <a:p>
            <a:r>
              <a:rPr lang="en-US" dirty="0" smtClean="0"/>
              <a:t>Anthony </a:t>
            </a:r>
            <a:r>
              <a:rPr lang="en-US" dirty="0" err="1" smtClean="0"/>
              <a:t>Cappetto</a:t>
            </a:r>
            <a:endParaRPr lang="en-US" dirty="0"/>
          </a:p>
        </p:txBody>
      </p:sp>
    </p:spTree>
    <p:extLst>
      <p:ext uri="{BB962C8B-B14F-4D97-AF65-F5344CB8AC3E}">
        <p14:creationId xmlns:p14="http://schemas.microsoft.com/office/powerpoint/2010/main" val="2728682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60250" y="6226175"/>
            <a:ext cx="753545" cy="365125"/>
          </a:xfrm>
        </p:spPr>
        <p:txBody>
          <a:bodyPr/>
          <a:lstStyle/>
          <a:p>
            <a:fld id="{436EA31D-022E-408D-AFDD-80C2ADC78155}" type="slidenum">
              <a:rPr lang="en-US" smtClean="0"/>
              <a:pPr/>
              <a:t>15</a:t>
            </a:fld>
            <a:endParaRPr lang="en-US"/>
          </a:p>
        </p:txBody>
      </p:sp>
      <p:sp>
        <p:nvSpPr>
          <p:cNvPr id="6" name="TextBox 5"/>
          <p:cNvSpPr txBox="1"/>
          <p:nvPr/>
        </p:nvSpPr>
        <p:spPr>
          <a:xfrm>
            <a:off x="9745824" y="6223000"/>
            <a:ext cx="2115976" cy="369332"/>
          </a:xfrm>
          <a:prstGeom prst="rect">
            <a:avLst/>
          </a:prstGeom>
          <a:noFill/>
        </p:spPr>
        <p:txBody>
          <a:bodyPr wrap="square" rtlCol="0">
            <a:spAutoFit/>
          </a:bodyPr>
          <a:lstStyle/>
          <a:p>
            <a:r>
              <a:rPr lang="en-US" dirty="0" smtClean="0"/>
              <a:t>Anthony </a:t>
            </a:r>
            <a:r>
              <a:rPr lang="en-US" dirty="0" err="1" smtClean="0"/>
              <a:t>Cappetto</a:t>
            </a:r>
            <a:endParaRPr lang="en-US" dirty="0"/>
          </a:p>
        </p:txBody>
      </p:sp>
      <p:sp>
        <p:nvSpPr>
          <p:cNvPr id="4" name="Title 3"/>
          <p:cNvSpPr>
            <a:spLocks noGrp="1"/>
          </p:cNvSpPr>
          <p:nvPr>
            <p:ph type="title"/>
          </p:nvPr>
        </p:nvSpPr>
        <p:spPr/>
        <p:txBody>
          <a:bodyPr/>
          <a:lstStyle/>
          <a:p>
            <a:r>
              <a:rPr lang="en-US" dirty="0" smtClean="0"/>
              <a:t>Load Consumed by the House</a:t>
            </a:r>
            <a:endParaRPr lang="en-US" dirty="0"/>
          </a:p>
        </p:txBody>
      </p:sp>
      <p:pic>
        <p:nvPicPr>
          <p:cNvPr id="8" name="Picture 7"/>
          <p:cNvPicPr>
            <a:picLocks noChangeAspect="1"/>
          </p:cNvPicPr>
          <p:nvPr/>
        </p:nvPicPr>
        <p:blipFill>
          <a:blip r:embed="rId3"/>
          <a:stretch>
            <a:fillRect/>
          </a:stretch>
        </p:blipFill>
        <p:spPr>
          <a:xfrm>
            <a:off x="258244" y="1578462"/>
            <a:ext cx="11332742" cy="4642951"/>
          </a:xfrm>
          <a:prstGeom prst="rect">
            <a:avLst/>
          </a:prstGeom>
        </p:spPr>
      </p:pic>
    </p:spTree>
    <p:extLst>
      <p:ext uri="{BB962C8B-B14F-4D97-AF65-F5344CB8AC3E}">
        <p14:creationId xmlns:p14="http://schemas.microsoft.com/office/powerpoint/2010/main" val="1072401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Consumed by the House</a:t>
            </a:r>
            <a:endParaRPr lang="en-US" dirty="0"/>
          </a:p>
        </p:txBody>
      </p:sp>
      <p:pic>
        <p:nvPicPr>
          <p:cNvPr id="4" name="Content Placeholder 3"/>
          <p:cNvPicPr>
            <a:picLocks noGrp="1" noChangeAspect="1"/>
          </p:cNvPicPr>
          <p:nvPr>
            <p:ph idx="1"/>
          </p:nvPr>
        </p:nvPicPr>
        <p:blipFill>
          <a:blip r:embed="rId2"/>
          <a:stretch>
            <a:fillRect/>
          </a:stretch>
        </p:blipFill>
        <p:spPr>
          <a:xfrm>
            <a:off x="270456" y="1580050"/>
            <a:ext cx="11333409" cy="4642949"/>
          </a:xfrm>
          <a:prstGeom prst="rect">
            <a:avLst/>
          </a:prstGeom>
        </p:spPr>
      </p:pic>
      <p:sp>
        <p:nvSpPr>
          <p:cNvPr id="5" name="Slide Number Placeholder 4"/>
          <p:cNvSpPr>
            <a:spLocks noGrp="1"/>
          </p:cNvSpPr>
          <p:nvPr>
            <p:ph type="sldNum" sz="quarter" idx="12"/>
          </p:nvPr>
        </p:nvSpPr>
        <p:spPr>
          <a:xfrm>
            <a:off x="160250" y="6226175"/>
            <a:ext cx="753545" cy="365125"/>
          </a:xfrm>
        </p:spPr>
        <p:txBody>
          <a:bodyPr/>
          <a:lstStyle/>
          <a:p>
            <a:fld id="{436EA31D-022E-408D-AFDD-80C2ADC78155}" type="slidenum">
              <a:rPr lang="en-US" smtClean="0"/>
              <a:pPr/>
              <a:t>16</a:t>
            </a:fld>
            <a:endParaRPr lang="en-US"/>
          </a:p>
        </p:txBody>
      </p:sp>
      <p:sp>
        <p:nvSpPr>
          <p:cNvPr id="6" name="TextBox 5"/>
          <p:cNvSpPr txBox="1"/>
          <p:nvPr/>
        </p:nvSpPr>
        <p:spPr>
          <a:xfrm>
            <a:off x="9745824" y="6223000"/>
            <a:ext cx="2115976" cy="369332"/>
          </a:xfrm>
          <a:prstGeom prst="rect">
            <a:avLst/>
          </a:prstGeom>
          <a:noFill/>
        </p:spPr>
        <p:txBody>
          <a:bodyPr wrap="square" rtlCol="0">
            <a:spAutoFit/>
          </a:bodyPr>
          <a:lstStyle/>
          <a:p>
            <a:r>
              <a:rPr lang="en-US" dirty="0" smtClean="0"/>
              <a:t>Anthony </a:t>
            </a:r>
            <a:r>
              <a:rPr lang="en-US" dirty="0" err="1" smtClean="0"/>
              <a:t>Cappetto</a:t>
            </a:r>
            <a:endParaRPr lang="en-US" dirty="0"/>
          </a:p>
        </p:txBody>
      </p:sp>
      <p:cxnSp>
        <p:nvCxnSpPr>
          <p:cNvPr id="7" name="Straight Arrow Connector 6"/>
          <p:cNvCxnSpPr/>
          <p:nvPr/>
        </p:nvCxnSpPr>
        <p:spPr>
          <a:xfrm>
            <a:off x="5924810" y="3782859"/>
            <a:ext cx="1578280" cy="350729"/>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649949" y="3515162"/>
            <a:ext cx="1281123" cy="53539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TextBox 8"/>
          <p:cNvSpPr txBox="1"/>
          <p:nvPr/>
        </p:nvSpPr>
        <p:spPr>
          <a:xfrm>
            <a:off x="4649949" y="3598193"/>
            <a:ext cx="1319759" cy="369332"/>
          </a:xfrm>
          <a:prstGeom prst="rect">
            <a:avLst/>
          </a:prstGeom>
          <a:noFill/>
        </p:spPr>
        <p:txBody>
          <a:bodyPr wrap="square" rtlCol="0">
            <a:spAutoFit/>
          </a:bodyPr>
          <a:lstStyle/>
          <a:p>
            <a:r>
              <a:rPr lang="en-US" dirty="0" smtClean="0">
                <a:solidFill>
                  <a:srgbClr val="FF0000"/>
                </a:solidFill>
              </a:rPr>
              <a:t>1 - 1.2 kW</a:t>
            </a:r>
            <a:endParaRPr lang="en-US" dirty="0">
              <a:solidFill>
                <a:srgbClr val="FF0000"/>
              </a:solidFill>
            </a:endParaRPr>
          </a:p>
        </p:txBody>
      </p:sp>
    </p:spTree>
    <p:extLst>
      <p:ext uri="{BB962C8B-B14F-4D97-AF65-F5344CB8AC3E}">
        <p14:creationId xmlns:p14="http://schemas.microsoft.com/office/powerpoint/2010/main" val="2647748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Provided by Solar Panels</a:t>
            </a:r>
            <a:endParaRPr lang="en-US" dirty="0"/>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a:xfrm>
            <a:off x="160250" y="6226175"/>
            <a:ext cx="753545" cy="365125"/>
          </a:xfrm>
        </p:spPr>
        <p:txBody>
          <a:bodyPr/>
          <a:lstStyle/>
          <a:p>
            <a:fld id="{436EA31D-022E-408D-AFDD-80C2ADC78155}" type="slidenum">
              <a:rPr lang="en-US" smtClean="0"/>
              <a:pPr/>
              <a:t>17</a:t>
            </a:fld>
            <a:endParaRPr lang="en-US"/>
          </a:p>
        </p:txBody>
      </p:sp>
      <p:sp>
        <p:nvSpPr>
          <p:cNvPr id="6" name="TextBox 5"/>
          <p:cNvSpPr txBox="1"/>
          <p:nvPr/>
        </p:nvSpPr>
        <p:spPr>
          <a:xfrm>
            <a:off x="9745824" y="6223000"/>
            <a:ext cx="2115976" cy="369332"/>
          </a:xfrm>
          <a:prstGeom prst="rect">
            <a:avLst/>
          </a:prstGeom>
          <a:noFill/>
        </p:spPr>
        <p:txBody>
          <a:bodyPr wrap="square" rtlCol="0">
            <a:spAutoFit/>
          </a:bodyPr>
          <a:lstStyle/>
          <a:p>
            <a:r>
              <a:rPr lang="en-US" dirty="0" smtClean="0"/>
              <a:t>Anthony </a:t>
            </a:r>
            <a:r>
              <a:rPr lang="en-US" dirty="0" err="1" smtClean="0"/>
              <a:t>Cappetto</a:t>
            </a:r>
            <a:endParaRPr lang="en-US" dirty="0"/>
          </a:p>
        </p:txBody>
      </p:sp>
      <p:pic>
        <p:nvPicPr>
          <p:cNvPr id="4" name="Picture 3"/>
          <p:cNvPicPr>
            <a:picLocks noChangeAspect="1"/>
          </p:cNvPicPr>
          <p:nvPr/>
        </p:nvPicPr>
        <p:blipFill>
          <a:blip r:embed="rId2"/>
          <a:stretch>
            <a:fillRect/>
          </a:stretch>
        </p:blipFill>
        <p:spPr>
          <a:xfrm>
            <a:off x="296214" y="1455313"/>
            <a:ext cx="11565585" cy="4767687"/>
          </a:xfrm>
          <a:prstGeom prst="rect">
            <a:avLst/>
          </a:prstGeom>
        </p:spPr>
      </p:pic>
    </p:spTree>
    <p:extLst>
      <p:ext uri="{BB962C8B-B14F-4D97-AF65-F5344CB8AC3E}">
        <p14:creationId xmlns:p14="http://schemas.microsoft.com/office/powerpoint/2010/main" val="4110078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Provided by Solar Panels</a:t>
            </a:r>
            <a:endParaRPr lang="en-US" dirty="0"/>
          </a:p>
        </p:txBody>
      </p:sp>
      <p:pic>
        <p:nvPicPr>
          <p:cNvPr id="7" name="Content Placeholder 6"/>
          <p:cNvPicPr>
            <a:picLocks noGrp="1" noChangeAspect="1"/>
          </p:cNvPicPr>
          <p:nvPr>
            <p:ph idx="1"/>
          </p:nvPr>
        </p:nvPicPr>
        <p:blipFill>
          <a:blip r:embed="rId2"/>
          <a:stretch>
            <a:fillRect/>
          </a:stretch>
        </p:blipFill>
        <p:spPr>
          <a:xfrm>
            <a:off x="373486" y="1580050"/>
            <a:ext cx="11488313" cy="4642949"/>
          </a:xfrm>
          <a:prstGeom prst="rect">
            <a:avLst/>
          </a:prstGeom>
        </p:spPr>
      </p:pic>
      <p:sp>
        <p:nvSpPr>
          <p:cNvPr id="5" name="Slide Number Placeholder 4"/>
          <p:cNvSpPr>
            <a:spLocks noGrp="1"/>
          </p:cNvSpPr>
          <p:nvPr>
            <p:ph type="sldNum" sz="quarter" idx="12"/>
          </p:nvPr>
        </p:nvSpPr>
        <p:spPr>
          <a:xfrm>
            <a:off x="160250" y="6226175"/>
            <a:ext cx="753545" cy="365125"/>
          </a:xfrm>
        </p:spPr>
        <p:txBody>
          <a:bodyPr/>
          <a:lstStyle/>
          <a:p>
            <a:fld id="{436EA31D-022E-408D-AFDD-80C2ADC78155}" type="slidenum">
              <a:rPr lang="en-US" smtClean="0">
                <a:solidFill>
                  <a:prstClr val="white">
                    <a:lumMod val="95000"/>
                  </a:prstClr>
                </a:solidFill>
                <a:effectLst>
                  <a:outerShdw blurRad="50800" dist="38100" dir="2700000" algn="tl" rotWithShape="0">
                    <a:prstClr val="black">
                      <a:alpha val="43000"/>
                    </a:prstClr>
                  </a:outerShdw>
                </a:effectLst>
              </a:rPr>
              <a:pPr/>
              <a:t>18</a:t>
            </a:fld>
            <a:endParaRPr lang="en-US">
              <a:solidFill>
                <a:prstClr val="white">
                  <a:lumMod val="95000"/>
                </a:prstClr>
              </a:solidFill>
              <a:effectLst>
                <a:outerShdw blurRad="50800" dist="38100" dir="2700000" algn="tl" rotWithShape="0">
                  <a:prstClr val="black">
                    <a:alpha val="43000"/>
                  </a:prstClr>
                </a:outerShdw>
              </a:effectLst>
            </a:endParaRPr>
          </a:p>
        </p:txBody>
      </p:sp>
      <p:sp>
        <p:nvSpPr>
          <p:cNvPr id="6" name="TextBox 5"/>
          <p:cNvSpPr txBox="1"/>
          <p:nvPr/>
        </p:nvSpPr>
        <p:spPr>
          <a:xfrm>
            <a:off x="9745824" y="6223000"/>
            <a:ext cx="2115976" cy="369332"/>
          </a:xfrm>
          <a:prstGeom prst="rect">
            <a:avLst/>
          </a:prstGeom>
          <a:noFill/>
        </p:spPr>
        <p:txBody>
          <a:bodyPr wrap="square" rtlCol="0">
            <a:spAutoFit/>
          </a:bodyPr>
          <a:lstStyle/>
          <a:p>
            <a:r>
              <a:rPr lang="en-US" dirty="0" smtClean="0">
                <a:solidFill>
                  <a:prstClr val="white"/>
                </a:solidFill>
              </a:rPr>
              <a:t>Anthony </a:t>
            </a:r>
            <a:r>
              <a:rPr lang="en-US" dirty="0" err="1" smtClean="0">
                <a:solidFill>
                  <a:prstClr val="white"/>
                </a:solidFill>
              </a:rPr>
              <a:t>Cappetto</a:t>
            </a:r>
            <a:endParaRPr lang="en-US" dirty="0">
              <a:solidFill>
                <a:prstClr val="white"/>
              </a:solidFill>
            </a:endParaRPr>
          </a:p>
        </p:txBody>
      </p:sp>
      <p:cxnSp>
        <p:nvCxnSpPr>
          <p:cNvPr id="8" name="Straight Arrow Connector 7"/>
          <p:cNvCxnSpPr/>
          <p:nvPr/>
        </p:nvCxnSpPr>
        <p:spPr>
          <a:xfrm>
            <a:off x="2682707" y="3111105"/>
            <a:ext cx="373644" cy="8303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401584" y="2824805"/>
            <a:ext cx="1281123" cy="53539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TextBox 9"/>
          <p:cNvSpPr txBox="1"/>
          <p:nvPr/>
        </p:nvSpPr>
        <p:spPr>
          <a:xfrm>
            <a:off x="1683015" y="2907836"/>
            <a:ext cx="1373336" cy="369332"/>
          </a:xfrm>
          <a:prstGeom prst="rect">
            <a:avLst/>
          </a:prstGeom>
          <a:noFill/>
        </p:spPr>
        <p:txBody>
          <a:bodyPr wrap="square" rtlCol="0">
            <a:spAutoFit/>
          </a:bodyPr>
          <a:lstStyle/>
          <a:p>
            <a:r>
              <a:rPr lang="en-US" dirty="0" smtClean="0">
                <a:solidFill>
                  <a:srgbClr val="FF0000"/>
                </a:solidFill>
              </a:rPr>
              <a:t>6.9 kW</a:t>
            </a:r>
            <a:endParaRPr lang="en-US" dirty="0">
              <a:solidFill>
                <a:srgbClr val="FF0000"/>
              </a:solidFill>
            </a:endParaRPr>
          </a:p>
        </p:txBody>
      </p:sp>
    </p:spTree>
    <p:extLst>
      <p:ext uri="{BB962C8B-B14F-4D97-AF65-F5344CB8AC3E}">
        <p14:creationId xmlns:p14="http://schemas.microsoft.com/office/powerpoint/2010/main" val="386959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Panel Power &amp; Power Consumed by house </a:t>
            </a:r>
            <a:r>
              <a:rPr lang="en-US" dirty="0" err="1" smtClean="0"/>
              <a:t>vs</a:t>
            </a:r>
            <a:r>
              <a:rPr lang="en-US" dirty="0" smtClean="0"/>
              <a:t> Hours</a:t>
            </a:r>
            <a:endParaRPr lang="en-US" dirty="0"/>
          </a:p>
        </p:txBody>
      </p:sp>
      <p:pic>
        <p:nvPicPr>
          <p:cNvPr id="5" name="Content Placeholder 4"/>
          <p:cNvPicPr>
            <a:picLocks noGrp="1" noChangeAspect="1"/>
          </p:cNvPicPr>
          <p:nvPr>
            <p:ph idx="1"/>
          </p:nvPr>
        </p:nvPicPr>
        <p:blipFill>
          <a:blip r:embed="rId2"/>
          <a:stretch>
            <a:fillRect/>
          </a:stretch>
        </p:blipFill>
        <p:spPr>
          <a:xfrm>
            <a:off x="346698" y="1707431"/>
            <a:ext cx="11487955" cy="4366924"/>
          </a:xfrm>
          <a:prstGeom prst="rect">
            <a:avLst/>
          </a:prstGeom>
        </p:spPr>
      </p:pic>
      <p:sp>
        <p:nvSpPr>
          <p:cNvPr id="6" name="Slide Number Placeholder 5"/>
          <p:cNvSpPr txBox="1">
            <a:spLocks noGrp="1"/>
          </p:cNvSpPr>
          <p:nvPr>
            <p:ph type="sldNum" sz="quarter" idx="12"/>
          </p:nvPr>
        </p:nvSpPr>
        <p:spPr>
          <a:xfrm>
            <a:off x="9504608" y="6074355"/>
            <a:ext cx="2162193" cy="369332"/>
          </a:xfrm>
          <a:prstGeom prst="rect">
            <a:avLst/>
          </a:prstGeom>
          <a:noFill/>
        </p:spPr>
        <p:txBody>
          <a:bodyPr wrap="square" rtlCol="0">
            <a:spAutoFit/>
          </a:bodyPr>
          <a:lstStyle/>
          <a:p>
            <a:r>
              <a:rPr lang="en-US" sz="1800" dirty="0" smtClean="0">
                <a:solidFill>
                  <a:prstClr val="white"/>
                </a:solidFill>
              </a:rPr>
              <a:t>Anthony </a:t>
            </a:r>
            <a:r>
              <a:rPr lang="en-US" sz="1800" dirty="0" err="1" smtClean="0">
                <a:solidFill>
                  <a:prstClr val="white"/>
                </a:solidFill>
              </a:rPr>
              <a:t>Cappetto</a:t>
            </a:r>
            <a:endParaRPr lang="en-US" sz="1800" dirty="0">
              <a:solidFill>
                <a:prstClr val="white"/>
              </a:solidFill>
            </a:endParaRPr>
          </a:p>
        </p:txBody>
      </p:sp>
    </p:spTree>
    <p:extLst>
      <p:ext uri="{BB962C8B-B14F-4D97-AF65-F5344CB8AC3E}">
        <p14:creationId xmlns:p14="http://schemas.microsoft.com/office/powerpoint/2010/main" val="3477380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Design Team</a:t>
            </a:r>
            <a:endParaRPr lang="en-US" dirty="0"/>
          </a:p>
        </p:txBody>
      </p:sp>
      <p:sp>
        <p:nvSpPr>
          <p:cNvPr id="3" name="Content Placeholder 2"/>
          <p:cNvSpPr>
            <a:spLocks noGrp="1"/>
          </p:cNvSpPr>
          <p:nvPr>
            <p:ph idx="1"/>
          </p:nvPr>
        </p:nvSpPr>
        <p:spPr>
          <a:xfrm>
            <a:off x="913795" y="1732449"/>
            <a:ext cx="9761550" cy="4058751"/>
          </a:xfrm>
        </p:spPr>
        <p:txBody>
          <a:bodyPr/>
          <a:lstStyle/>
          <a:p>
            <a:pPr>
              <a:buNone/>
            </a:pPr>
            <a:r>
              <a:rPr lang="en-US" b="1" u="sng" dirty="0" smtClean="0"/>
              <a:t>Mechanical Engineers</a:t>
            </a:r>
          </a:p>
          <a:p>
            <a:r>
              <a:rPr lang="en-US" dirty="0" smtClean="0"/>
              <a:t>Tristan Jones- Project Lead</a:t>
            </a:r>
          </a:p>
          <a:p>
            <a:r>
              <a:rPr lang="en-US" dirty="0" smtClean="0"/>
              <a:t>Nicholas Kraft- Treasurer</a:t>
            </a:r>
          </a:p>
          <a:p>
            <a:r>
              <a:rPr lang="en-US" dirty="0" err="1" smtClean="0"/>
              <a:t>Artur</a:t>
            </a:r>
            <a:r>
              <a:rPr lang="en-US" dirty="0" smtClean="0"/>
              <a:t> </a:t>
            </a:r>
            <a:r>
              <a:rPr lang="en-US" dirty="0" err="1" smtClean="0"/>
              <a:t>Nascimento</a:t>
            </a:r>
            <a:r>
              <a:rPr lang="en-US" dirty="0" smtClean="0"/>
              <a:t> (Brazilian Foreign Exchange)</a:t>
            </a:r>
          </a:p>
          <a:p>
            <a:r>
              <a:rPr lang="en-US" dirty="0" smtClean="0"/>
              <a:t>Lucas Dos Santos (Brazilian Foreign Exchange)</a:t>
            </a:r>
          </a:p>
          <a:p>
            <a:pPr>
              <a:buNone/>
            </a:pPr>
            <a:r>
              <a:rPr lang="en-US" b="1" u="sng" dirty="0" smtClean="0"/>
              <a:t>Electrical Engineers</a:t>
            </a:r>
          </a:p>
          <a:p>
            <a:r>
              <a:rPr lang="en-US" dirty="0" smtClean="0"/>
              <a:t>Corey Allen- E. E. Lead</a:t>
            </a:r>
          </a:p>
          <a:p>
            <a:r>
              <a:rPr lang="en-US" dirty="0" smtClean="0"/>
              <a:t>Anthony </a:t>
            </a:r>
            <a:r>
              <a:rPr lang="en-US" dirty="0" err="1" smtClean="0"/>
              <a:t>Cappetto</a:t>
            </a:r>
            <a:r>
              <a:rPr lang="en-US" dirty="0" smtClean="0"/>
              <a:t>- Bookkeeper</a:t>
            </a:r>
          </a:p>
          <a:p>
            <a:r>
              <a:rPr lang="en-US" dirty="0" err="1" smtClean="0"/>
              <a:t>Kristian</a:t>
            </a:r>
            <a:r>
              <a:rPr lang="en-US" dirty="0" smtClean="0"/>
              <a:t> Hogue- Webmaster</a:t>
            </a:r>
            <a:endParaRPr lang="en-US" dirty="0"/>
          </a:p>
        </p:txBody>
      </p:sp>
      <p:sp>
        <p:nvSpPr>
          <p:cNvPr id="4" name="TextBox 3"/>
          <p:cNvSpPr txBox="1"/>
          <p:nvPr/>
        </p:nvSpPr>
        <p:spPr>
          <a:xfrm>
            <a:off x="9927707" y="6261100"/>
            <a:ext cx="1959493" cy="381000"/>
          </a:xfrm>
          <a:prstGeom prst="rect">
            <a:avLst/>
          </a:prstGeom>
          <a:noFill/>
        </p:spPr>
        <p:txBody>
          <a:bodyPr wrap="square" rtlCol="0">
            <a:spAutoFit/>
          </a:bodyPr>
          <a:lstStyle/>
          <a:p>
            <a:r>
              <a:rPr lang="en-US" dirty="0" smtClean="0"/>
              <a:t>Lucas Dos Santos</a:t>
            </a:r>
            <a:endParaRPr lang="en-US" dirty="0"/>
          </a:p>
        </p:txBody>
      </p:sp>
      <p:sp>
        <p:nvSpPr>
          <p:cNvPr id="5" name="Slide Number Placeholder 4"/>
          <p:cNvSpPr>
            <a:spLocks noGrp="1"/>
          </p:cNvSpPr>
          <p:nvPr>
            <p:ph type="sldNum" sz="quarter" idx="12"/>
          </p:nvPr>
        </p:nvSpPr>
        <p:spPr>
          <a:xfrm>
            <a:off x="160250" y="6261100"/>
            <a:ext cx="753545" cy="365125"/>
          </a:xfrm>
        </p:spPr>
        <p:txBody>
          <a:bodyPr/>
          <a:lstStyle/>
          <a:p>
            <a:fld id="{436EA31D-022E-408D-AFDD-80C2ADC78155}"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 Strategy </a:t>
            </a:r>
            <a:endParaRPr lang="en-US" dirty="0"/>
          </a:p>
        </p:txBody>
      </p:sp>
      <p:sp>
        <p:nvSpPr>
          <p:cNvPr id="5" name="Slide Number Placeholder 4"/>
          <p:cNvSpPr>
            <a:spLocks noGrp="1"/>
          </p:cNvSpPr>
          <p:nvPr>
            <p:ph type="sldNum" sz="quarter" idx="12"/>
          </p:nvPr>
        </p:nvSpPr>
        <p:spPr>
          <a:xfrm>
            <a:off x="160250" y="6226175"/>
            <a:ext cx="753545" cy="365125"/>
          </a:xfrm>
        </p:spPr>
        <p:txBody>
          <a:bodyPr/>
          <a:lstStyle/>
          <a:p>
            <a:fld id="{436EA31D-022E-408D-AFDD-80C2ADC78155}" type="slidenum">
              <a:rPr lang="en-US" smtClean="0">
                <a:solidFill>
                  <a:prstClr val="white">
                    <a:lumMod val="95000"/>
                  </a:prstClr>
                </a:solidFill>
                <a:effectLst>
                  <a:outerShdw blurRad="50800" dist="38100" dir="2700000" algn="tl" rotWithShape="0">
                    <a:prstClr val="black">
                      <a:alpha val="43000"/>
                    </a:prstClr>
                  </a:outerShdw>
                </a:effectLst>
              </a:rPr>
              <a:pPr/>
              <a:t>20</a:t>
            </a:fld>
            <a:endParaRPr lang="en-US">
              <a:solidFill>
                <a:prstClr val="white">
                  <a:lumMod val="95000"/>
                </a:prstClr>
              </a:solidFill>
              <a:effectLst>
                <a:outerShdw blurRad="50800" dist="38100" dir="2700000" algn="tl" rotWithShape="0">
                  <a:prstClr val="black">
                    <a:alpha val="43000"/>
                  </a:prstClr>
                </a:outerShdw>
              </a:effectLst>
            </a:endParaRPr>
          </a:p>
        </p:txBody>
      </p:sp>
      <p:sp>
        <p:nvSpPr>
          <p:cNvPr id="6" name="TextBox 5"/>
          <p:cNvSpPr txBox="1"/>
          <p:nvPr/>
        </p:nvSpPr>
        <p:spPr>
          <a:xfrm>
            <a:off x="9745824" y="6223000"/>
            <a:ext cx="2115976" cy="369332"/>
          </a:xfrm>
          <a:prstGeom prst="rect">
            <a:avLst/>
          </a:prstGeom>
          <a:noFill/>
        </p:spPr>
        <p:txBody>
          <a:bodyPr wrap="square" rtlCol="0">
            <a:spAutoFit/>
          </a:bodyPr>
          <a:lstStyle/>
          <a:p>
            <a:r>
              <a:rPr lang="en-US" dirty="0" smtClean="0">
                <a:solidFill>
                  <a:prstClr val="white"/>
                </a:solidFill>
              </a:rPr>
              <a:t>Anthony </a:t>
            </a:r>
            <a:r>
              <a:rPr lang="en-US" dirty="0" err="1" smtClean="0">
                <a:solidFill>
                  <a:prstClr val="white"/>
                </a:solidFill>
              </a:rPr>
              <a:t>Cappetto</a:t>
            </a:r>
            <a:endParaRPr lang="en-US" dirty="0">
              <a:solidFill>
                <a:prstClr val="white"/>
              </a:solidFill>
            </a:endParaRPr>
          </a:p>
        </p:txBody>
      </p:sp>
      <p:sp>
        <p:nvSpPr>
          <p:cNvPr id="3" name="Content Placeholder 2"/>
          <p:cNvSpPr>
            <a:spLocks noGrp="1"/>
          </p:cNvSpPr>
          <p:nvPr>
            <p:ph idx="1"/>
          </p:nvPr>
        </p:nvSpPr>
        <p:spPr/>
        <p:txBody>
          <a:bodyPr/>
          <a:lstStyle/>
          <a:p>
            <a:r>
              <a:rPr lang="en-US" dirty="0" smtClean="0"/>
              <a:t>When the Power Output of the solar</a:t>
            </a:r>
          </a:p>
          <a:p>
            <a:pPr marL="36900" indent="0">
              <a:buNone/>
            </a:pPr>
            <a:r>
              <a:rPr lang="en-US" dirty="0"/>
              <a:t> </a:t>
            </a:r>
            <a:r>
              <a:rPr lang="en-US" dirty="0" smtClean="0"/>
              <a:t>     panels exceed that of the power </a:t>
            </a:r>
          </a:p>
          <a:p>
            <a:pPr marL="36900" indent="0">
              <a:buNone/>
            </a:pPr>
            <a:r>
              <a:rPr lang="en-US" dirty="0"/>
              <a:t> </a:t>
            </a:r>
            <a:r>
              <a:rPr lang="en-US" dirty="0" smtClean="0"/>
              <a:t>     consumed by the house. We switch to</a:t>
            </a:r>
          </a:p>
          <a:p>
            <a:pPr marL="36900" indent="0">
              <a:buNone/>
            </a:pPr>
            <a:r>
              <a:rPr lang="en-US" dirty="0"/>
              <a:t> </a:t>
            </a:r>
            <a:r>
              <a:rPr lang="en-US" dirty="0" smtClean="0"/>
              <a:t>     solar power to run the house.</a:t>
            </a:r>
          </a:p>
          <a:p>
            <a:pPr marL="36900" indent="0">
              <a:buNone/>
            </a:pPr>
            <a:endParaRPr lang="en-US" dirty="0"/>
          </a:p>
          <a:p>
            <a:r>
              <a:rPr lang="en-US" dirty="0" smtClean="0"/>
              <a:t>During this time we also charge the batteries</a:t>
            </a:r>
          </a:p>
          <a:p>
            <a:endParaRPr lang="en-US" dirty="0"/>
          </a:p>
          <a:p>
            <a:r>
              <a:rPr lang="en-US" dirty="0" smtClean="0"/>
              <a:t>When the opposite condition is true, the batteries</a:t>
            </a:r>
          </a:p>
          <a:p>
            <a:pPr marL="36900" indent="0">
              <a:buNone/>
            </a:pPr>
            <a:r>
              <a:rPr lang="en-US" dirty="0"/>
              <a:t> </a:t>
            </a:r>
            <a:r>
              <a:rPr lang="en-US" dirty="0" smtClean="0"/>
              <a:t>    must supply power to the house.</a:t>
            </a:r>
            <a:endParaRPr lang="en-US" dirty="0"/>
          </a:p>
        </p:txBody>
      </p:sp>
      <p:grpSp>
        <p:nvGrpSpPr>
          <p:cNvPr id="19" name="Group 18"/>
          <p:cNvGrpSpPr/>
          <p:nvPr/>
        </p:nvGrpSpPr>
        <p:grpSpPr>
          <a:xfrm>
            <a:off x="7076241" y="2224078"/>
            <a:ext cx="4498952" cy="3719521"/>
            <a:chOff x="6883058" y="2009104"/>
            <a:chExt cx="4498952" cy="3719521"/>
          </a:xfrm>
        </p:grpSpPr>
        <p:pic>
          <p:nvPicPr>
            <p:cNvPr id="4" name="Picture 3"/>
            <p:cNvPicPr>
              <a:picLocks noChangeAspect="1"/>
            </p:cNvPicPr>
            <p:nvPr/>
          </p:nvPicPr>
          <p:blipFill>
            <a:blip r:embed="rId2"/>
            <a:stretch>
              <a:fillRect/>
            </a:stretch>
          </p:blipFill>
          <p:spPr>
            <a:xfrm>
              <a:off x="6883058" y="2048281"/>
              <a:ext cx="4498952" cy="3680344"/>
            </a:xfrm>
            <a:prstGeom prst="rect">
              <a:avLst/>
            </a:prstGeom>
          </p:spPr>
        </p:pic>
        <p:grpSp>
          <p:nvGrpSpPr>
            <p:cNvPr id="18" name="Group 17"/>
            <p:cNvGrpSpPr/>
            <p:nvPr/>
          </p:nvGrpSpPr>
          <p:grpSpPr>
            <a:xfrm>
              <a:off x="8113690" y="2009104"/>
              <a:ext cx="2446987" cy="2459865"/>
              <a:chOff x="8113690" y="2009104"/>
              <a:chExt cx="2446987" cy="2459865"/>
            </a:xfrm>
          </p:grpSpPr>
          <p:cxnSp>
            <p:nvCxnSpPr>
              <p:cNvPr id="9" name="Straight Connector 8"/>
              <p:cNvCxnSpPr/>
              <p:nvPr/>
            </p:nvCxnSpPr>
            <p:spPr>
              <a:xfrm flipH="1" flipV="1">
                <a:off x="8113690" y="2009104"/>
                <a:ext cx="12879" cy="2459865"/>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flipV="1">
                <a:off x="8667482" y="2009104"/>
                <a:ext cx="25757" cy="2459865"/>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9994006" y="2009104"/>
                <a:ext cx="0" cy="2459865"/>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flipV="1">
                <a:off x="10560676" y="2009104"/>
                <a:ext cx="1" cy="2331076"/>
              </a:xfrm>
              <a:prstGeom prst="line">
                <a:avLst/>
              </a:prstGeom>
            </p:spPr>
            <p:style>
              <a:lnRef idx="2">
                <a:schemeClr val="dk1"/>
              </a:lnRef>
              <a:fillRef idx="0">
                <a:schemeClr val="dk1"/>
              </a:fillRef>
              <a:effectRef idx="1">
                <a:schemeClr val="dk1"/>
              </a:effectRef>
              <a:fontRef idx="minor">
                <a:schemeClr val="tx1"/>
              </a:fontRef>
            </p:style>
          </p:cxnSp>
        </p:grpSp>
      </p:grpSp>
      <p:sp>
        <p:nvSpPr>
          <p:cNvPr id="17" name="TextBox 16"/>
          <p:cNvSpPr txBox="1"/>
          <p:nvPr/>
        </p:nvSpPr>
        <p:spPr>
          <a:xfrm>
            <a:off x="8098073" y="1817724"/>
            <a:ext cx="889924" cy="369332"/>
          </a:xfrm>
          <a:prstGeom prst="rect">
            <a:avLst/>
          </a:prstGeom>
          <a:noFill/>
        </p:spPr>
        <p:txBody>
          <a:bodyPr wrap="none" rtlCol="0">
            <a:spAutoFit/>
          </a:bodyPr>
          <a:lstStyle/>
          <a:p>
            <a:r>
              <a:rPr lang="en-US" dirty="0" smtClean="0"/>
              <a:t>Charge</a:t>
            </a:r>
            <a:endParaRPr lang="en-US" dirty="0"/>
          </a:p>
        </p:txBody>
      </p:sp>
      <p:sp>
        <p:nvSpPr>
          <p:cNvPr id="21" name="TextBox 20"/>
          <p:cNvSpPr txBox="1"/>
          <p:nvPr/>
        </p:nvSpPr>
        <p:spPr>
          <a:xfrm>
            <a:off x="10086489" y="1816647"/>
            <a:ext cx="889924" cy="369332"/>
          </a:xfrm>
          <a:prstGeom prst="rect">
            <a:avLst/>
          </a:prstGeom>
          <a:noFill/>
        </p:spPr>
        <p:txBody>
          <a:bodyPr wrap="none" rtlCol="0">
            <a:spAutoFit/>
          </a:bodyPr>
          <a:lstStyle/>
          <a:p>
            <a:r>
              <a:rPr lang="en-US" dirty="0" smtClean="0"/>
              <a:t>Charge</a:t>
            </a:r>
            <a:endParaRPr lang="en-US" dirty="0"/>
          </a:p>
        </p:txBody>
      </p:sp>
    </p:spTree>
    <p:extLst>
      <p:ext uri="{BB962C8B-B14F-4D97-AF65-F5344CB8AC3E}">
        <p14:creationId xmlns:p14="http://schemas.microsoft.com/office/powerpoint/2010/main" val="1775276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Battery Selection Options</a:t>
            </a:r>
            <a:endParaRPr lang="en-US" dirty="0"/>
          </a:p>
        </p:txBody>
      </p:sp>
      <p:sp>
        <p:nvSpPr>
          <p:cNvPr id="6" name="Slide Number Placeholder 5"/>
          <p:cNvSpPr txBox="1">
            <a:spLocks noGrp="1"/>
          </p:cNvSpPr>
          <p:nvPr>
            <p:ph type="sldNum" sz="quarter" idx="12"/>
          </p:nvPr>
        </p:nvSpPr>
        <p:spPr>
          <a:xfrm>
            <a:off x="9504608" y="6074355"/>
            <a:ext cx="2162193" cy="369332"/>
          </a:xfrm>
          <a:prstGeom prst="rect">
            <a:avLst/>
          </a:prstGeom>
          <a:noFill/>
        </p:spPr>
        <p:txBody>
          <a:bodyPr wrap="square" rtlCol="0">
            <a:spAutoFit/>
          </a:bodyPr>
          <a:lstStyle/>
          <a:p>
            <a:r>
              <a:rPr lang="en-US" sz="1800" dirty="0" smtClean="0">
                <a:solidFill>
                  <a:prstClr val="white"/>
                </a:solidFill>
                <a:effectLst>
                  <a:outerShdw blurRad="50800" dist="38100" dir="2700000" algn="tl" rotWithShape="0">
                    <a:prstClr val="black">
                      <a:alpha val="43000"/>
                    </a:prstClr>
                  </a:outerShdw>
                </a:effectLst>
              </a:rPr>
              <a:t>Anthony </a:t>
            </a:r>
            <a:r>
              <a:rPr lang="en-US" sz="1800" dirty="0" err="1" smtClean="0">
                <a:solidFill>
                  <a:prstClr val="white"/>
                </a:solidFill>
                <a:effectLst>
                  <a:outerShdw blurRad="50800" dist="38100" dir="2700000" algn="tl" rotWithShape="0">
                    <a:prstClr val="black">
                      <a:alpha val="43000"/>
                    </a:prstClr>
                  </a:outerShdw>
                </a:effectLst>
              </a:rPr>
              <a:t>Cappetto</a:t>
            </a:r>
            <a:endParaRPr lang="en-US" sz="1800" dirty="0">
              <a:solidFill>
                <a:prstClr val="white"/>
              </a:solidFill>
              <a:effectLst>
                <a:outerShdw blurRad="50800" dist="38100" dir="2700000" algn="tl" rotWithShape="0">
                  <a:prstClr val="black">
                    <a:alpha val="43000"/>
                  </a:prst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769804046"/>
              </p:ext>
            </p:extLst>
          </p:nvPr>
        </p:nvGraphicFramePr>
        <p:xfrm>
          <a:off x="363256" y="2617788"/>
          <a:ext cx="11498892" cy="1941687"/>
        </p:xfrm>
        <a:graphic>
          <a:graphicData uri="http://schemas.openxmlformats.org/drawingml/2006/table">
            <a:tbl>
              <a:tblPr>
                <a:tableStyleId>{5C22544A-7EE6-4342-B048-85BDC9FD1C3A}</a:tableStyleId>
              </a:tblPr>
              <a:tblGrid>
                <a:gridCol w="1898900"/>
                <a:gridCol w="893975"/>
                <a:gridCol w="737353"/>
                <a:gridCol w="589882"/>
                <a:gridCol w="689883"/>
                <a:gridCol w="576198"/>
                <a:gridCol w="651353"/>
                <a:gridCol w="926926"/>
                <a:gridCol w="688932"/>
                <a:gridCol w="889347"/>
                <a:gridCol w="676406"/>
                <a:gridCol w="2279737"/>
              </a:tblGrid>
              <a:tr h="832151">
                <a:tc rowSpan="2">
                  <a:txBody>
                    <a:bodyPr/>
                    <a:lstStyle/>
                    <a:p>
                      <a:pPr algn="ctr" rtl="0" fontAlgn="ctr"/>
                      <a:r>
                        <a:rPr lang="en-US" sz="1600" u="none" strike="noStrike" dirty="0">
                          <a:effectLst/>
                        </a:rPr>
                        <a:t>Concept</a:t>
                      </a:r>
                      <a:endParaRPr lang="en-US" sz="1600" b="0" i="0" u="none" strike="noStrike" dirty="0">
                        <a:solidFill>
                          <a:srgbClr val="000000"/>
                        </a:solidFill>
                        <a:effectLst/>
                        <a:latin typeface="Calibri"/>
                      </a:endParaRPr>
                    </a:p>
                  </a:txBody>
                  <a:tcPr marL="8279" marR="8279" marT="8279" marB="0" anchor="ctr"/>
                </a:tc>
                <a:tc>
                  <a:txBody>
                    <a:bodyPr/>
                    <a:lstStyle/>
                    <a:p>
                      <a:pPr algn="ctr" rtl="0" fontAlgn="ctr"/>
                      <a:r>
                        <a:rPr lang="en-US" sz="1600" u="none" strike="noStrike" dirty="0">
                          <a:effectLst/>
                        </a:rPr>
                        <a:t> </a:t>
                      </a:r>
                      <a:endParaRPr lang="en-US" sz="1600" b="0" i="0" u="none" strike="noStrike" dirty="0">
                        <a:solidFill>
                          <a:srgbClr val="000000"/>
                        </a:solidFill>
                        <a:effectLst/>
                        <a:latin typeface="Calibri"/>
                      </a:endParaRPr>
                    </a:p>
                  </a:txBody>
                  <a:tcPr marL="8279" marR="8279" marT="8279" marB="0" anchor="ctr"/>
                </a:tc>
                <a:tc>
                  <a:txBody>
                    <a:bodyPr/>
                    <a:lstStyle/>
                    <a:p>
                      <a:pPr algn="ctr" rtl="0" fontAlgn="ctr"/>
                      <a:r>
                        <a:rPr lang="en-US" sz="1600" u="none" strike="noStrike">
                          <a:effectLst/>
                        </a:rPr>
                        <a:t>Weight</a:t>
                      </a:r>
                      <a:endParaRPr lang="en-US" sz="1600" b="0" i="0" u="none" strike="noStrike">
                        <a:solidFill>
                          <a:srgbClr val="000000"/>
                        </a:solidFill>
                        <a:effectLst/>
                        <a:latin typeface="Calibri"/>
                      </a:endParaRPr>
                    </a:p>
                  </a:txBody>
                  <a:tcPr marL="8279" marR="8279" marT="8279" marB="0" anchor="ctr"/>
                </a:tc>
                <a:tc>
                  <a:txBody>
                    <a:bodyPr/>
                    <a:lstStyle/>
                    <a:p>
                      <a:pPr algn="ctr" rtl="0" fontAlgn="ctr"/>
                      <a:r>
                        <a:rPr lang="en-US" sz="1600" u="none" strike="noStrike">
                          <a:effectLst/>
                        </a:rPr>
                        <a:t> </a:t>
                      </a:r>
                      <a:endParaRPr lang="en-US" sz="1600" b="0" i="0" u="none" strike="noStrike">
                        <a:solidFill>
                          <a:srgbClr val="000000"/>
                        </a:solidFill>
                        <a:effectLst/>
                        <a:latin typeface="Calibri"/>
                      </a:endParaRPr>
                    </a:p>
                  </a:txBody>
                  <a:tcPr marL="8279" marR="8279" marT="8279" marB="0" anchor="ctr"/>
                </a:tc>
                <a:tc>
                  <a:txBody>
                    <a:bodyPr/>
                    <a:lstStyle/>
                    <a:p>
                      <a:pPr algn="ctr" rtl="0" fontAlgn="ctr"/>
                      <a:r>
                        <a:rPr lang="en-US" sz="1600" u="none" strike="noStrike">
                          <a:effectLst/>
                        </a:rPr>
                        <a:t>Weight</a:t>
                      </a:r>
                      <a:endParaRPr lang="en-US" sz="1600" b="0" i="0" u="none" strike="noStrike">
                        <a:solidFill>
                          <a:srgbClr val="000000"/>
                        </a:solidFill>
                        <a:effectLst/>
                        <a:latin typeface="Calibri"/>
                      </a:endParaRPr>
                    </a:p>
                  </a:txBody>
                  <a:tcPr marL="8279" marR="8279" marT="8279" marB="0" anchor="ctr"/>
                </a:tc>
                <a:tc>
                  <a:txBody>
                    <a:bodyPr/>
                    <a:lstStyle/>
                    <a:p>
                      <a:pPr algn="ctr" rtl="0" fontAlgn="ctr"/>
                      <a:r>
                        <a:rPr lang="en-US" sz="1600" u="none" strike="noStrike" dirty="0">
                          <a:effectLst/>
                        </a:rPr>
                        <a:t> </a:t>
                      </a:r>
                      <a:endParaRPr lang="en-US" sz="1600" b="0" i="0" u="none" strike="noStrike" dirty="0">
                        <a:solidFill>
                          <a:srgbClr val="000000"/>
                        </a:solidFill>
                        <a:effectLst/>
                        <a:latin typeface="Calibri"/>
                      </a:endParaRPr>
                    </a:p>
                  </a:txBody>
                  <a:tcPr marL="8279" marR="8279" marT="8279" marB="0" anchor="ctr"/>
                </a:tc>
                <a:tc>
                  <a:txBody>
                    <a:bodyPr/>
                    <a:lstStyle/>
                    <a:p>
                      <a:pPr algn="ctr" rtl="0" fontAlgn="ctr"/>
                      <a:r>
                        <a:rPr lang="en-US" sz="1600" u="none" strike="noStrike">
                          <a:effectLst/>
                        </a:rPr>
                        <a:t>Weight</a:t>
                      </a:r>
                      <a:endParaRPr lang="en-US" sz="1600" b="0" i="0" u="none" strike="noStrike">
                        <a:solidFill>
                          <a:srgbClr val="000000"/>
                        </a:solidFill>
                        <a:effectLst/>
                        <a:latin typeface="Calibri"/>
                      </a:endParaRPr>
                    </a:p>
                  </a:txBody>
                  <a:tcPr marL="8279" marR="8279" marT="8279" marB="0" anchor="ctr"/>
                </a:tc>
                <a:tc>
                  <a:txBody>
                    <a:bodyPr/>
                    <a:lstStyle/>
                    <a:p>
                      <a:pPr algn="ctr" rtl="0" fontAlgn="ctr"/>
                      <a:r>
                        <a:rPr lang="en-US" sz="1600" u="none" strike="noStrike" dirty="0">
                          <a:effectLst/>
                        </a:rPr>
                        <a:t> </a:t>
                      </a:r>
                      <a:endParaRPr lang="en-US" sz="1600" b="0" i="0" u="none" strike="noStrike" dirty="0">
                        <a:solidFill>
                          <a:srgbClr val="000000"/>
                        </a:solidFill>
                        <a:effectLst/>
                        <a:latin typeface="Calibri"/>
                      </a:endParaRPr>
                    </a:p>
                  </a:txBody>
                  <a:tcPr marL="8279" marR="8279" marT="8279" marB="0" anchor="ctr"/>
                </a:tc>
                <a:tc>
                  <a:txBody>
                    <a:bodyPr/>
                    <a:lstStyle/>
                    <a:p>
                      <a:pPr algn="ctr" rtl="0" fontAlgn="ctr"/>
                      <a:r>
                        <a:rPr lang="en-US" sz="1600" u="none" strike="noStrike" dirty="0">
                          <a:effectLst/>
                        </a:rPr>
                        <a:t>Weight</a:t>
                      </a:r>
                      <a:endParaRPr lang="en-US" sz="1600" b="0" i="0" u="none" strike="noStrike" dirty="0">
                        <a:solidFill>
                          <a:srgbClr val="000000"/>
                        </a:solidFill>
                        <a:effectLst/>
                        <a:latin typeface="Calibri"/>
                      </a:endParaRPr>
                    </a:p>
                  </a:txBody>
                  <a:tcPr marL="8279" marR="8279" marT="8279" marB="0" anchor="ctr"/>
                </a:tc>
                <a:tc>
                  <a:txBody>
                    <a:bodyPr/>
                    <a:lstStyle/>
                    <a:p>
                      <a:pPr algn="ctr" rtl="0" fontAlgn="ctr"/>
                      <a:r>
                        <a:rPr lang="en-US" sz="1600" u="none" strike="noStrike" dirty="0">
                          <a:effectLst/>
                        </a:rPr>
                        <a:t> </a:t>
                      </a:r>
                      <a:endParaRPr lang="en-US" sz="1600" b="0" i="0" u="none" strike="noStrike" dirty="0">
                        <a:solidFill>
                          <a:srgbClr val="000000"/>
                        </a:solidFill>
                        <a:effectLst/>
                        <a:latin typeface="Calibri"/>
                      </a:endParaRPr>
                    </a:p>
                  </a:txBody>
                  <a:tcPr marL="8279" marR="8279" marT="8279" marB="0" anchor="ctr"/>
                </a:tc>
                <a:tc>
                  <a:txBody>
                    <a:bodyPr/>
                    <a:lstStyle/>
                    <a:p>
                      <a:pPr algn="ctr" rtl="0" fontAlgn="ctr"/>
                      <a:r>
                        <a:rPr lang="en-US" sz="1600" u="none" strike="noStrike" dirty="0">
                          <a:effectLst/>
                        </a:rPr>
                        <a:t>Weight</a:t>
                      </a:r>
                      <a:endParaRPr lang="en-US" sz="1600" b="0" i="0" u="none" strike="noStrike" dirty="0">
                        <a:solidFill>
                          <a:srgbClr val="000000"/>
                        </a:solidFill>
                        <a:effectLst/>
                        <a:latin typeface="Calibri"/>
                      </a:endParaRPr>
                    </a:p>
                  </a:txBody>
                  <a:tcPr marL="8279" marR="8279" marT="8279" marB="0" anchor="ctr"/>
                </a:tc>
                <a:tc rowSpan="2">
                  <a:txBody>
                    <a:bodyPr/>
                    <a:lstStyle/>
                    <a:p>
                      <a:pPr algn="ctr" rtl="0" fontAlgn="ctr"/>
                      <a:r>
                        <a:rPr lang="en-US" sz="1600" u="none" strike="noStrike">
                          <a:effectLst/>
                        </a:rPr>
                        <a:t>Total Score (150 possible)</a:t>
                      </a:r>
                      <a:endParaRPr lang="en-US" sz="1600" b="0" i="0" u="none" strike="noStrike">
                        <a:solidFill>
                          <a:srgbClr val="000000"/>
                        </a:solidFill>
                        <a:effectLst/>
                        <a:latin typeface="Calibri"/>
                      </a:endParaRPr>
                    </a:p>
                  </a:txBody>
                  <a:tcPr marL="8279" marR="8279" marT="8279" marB="0" anchor="ctr"/>
                </a:tc>
              </a:tr>
              <a:tr h="277384">
                <a:tc vMerge="1">
                  <a:txBody>
                    <a:bodyPr/>
                    <a:lstStyle/>
                    <a:p>
                      <a:endParaRPr lang="en-US"/>
                    </a:p>
                  </a:txBody>
                  <a:tcPr/>
                </a:tc>
                <a:tc>
                  <a:txBody>
                    <a:bodyPr/>
                    <a:lstStyle/>
                    <a:p>
                      <a:pPr algn="ctr" rtl="0" fontAlgn="ctr"/>
                      <a:r>
                        <a:rPr lang="en-US" sz="1600" u="none" strike="noStrike" dirty="0">
                          <a:effectLst/>
                        </a:rPr>
                        <a:t>Cost </a:t>
                      </a:r>
                      <a:endParaRPr lang="en-US" sz="1600" b="0" i="0" u="none" strike="noStrike" dirty="0">
                        <a:solidFill>
                          <a:srgbClr val="000000"/>
                        </a:solidFill>
                        <a:effectLst/>
                        <a:latin typeface="Calibri"/>
                      </a:endParaRPr>
                    </a:p>
                  </a:txBody>
                  <a:tcPr marL="8279" marR="8279" marT="8279" marB="0" anchor="ctr"/>
                </a:tc>
                <a:tc>
                  <a:txBody>
                    <a:bodyPr/>
                    <a:lstStyle/>
                    <a:p>
                      <a:pPr algn="ctr" rtl="0" fontAlgn="ctr"/>
                      <a:r>
                        <a:rPr lang="en-US" sz="1600" u="none" strike="noStrike">
                          <a:effectLst/>
                        </a:rPr>
                        <a:t>4</a:t>
                      </a:r>
                      <a:endParaRPr lang="en-US" sz="1600" b="0" i="0" u="none" strike="noStrike">
                        <a:solidFill>
                          <a:srgbClr val="000000"/>
                        </a:solidFill>
                        <a:effectLst/>
                        <a:latin typeface="Calibri"/>
                      </a:endParaRPr>
                    </a:p>
                  </a:txBody>
                  <a:tcPr marL="8279" marR="8279" marT="8279" marB="0" anchor="ctr"/>
                </a:tc>
                <a:tc>
                  <a:txBody>
                    <a:bodyPr/>
                    <a:lstStyle/>
                    <a:p>
                      <a:pPr algn="ctr" rtl="0" fontAlgn="ctr"/>
                      <a:r>
                        <a:rPr lang="en-US" sz="1600" u="none" strike="noStrike">
                          <a:effectLst/>
                        </a:rPr>
                        <a:t>Size</a:t>
                      </a:r>
                      <a:endParaRPr lang="en-US" sz="1600" b="0" i="0" u="none" strike="noStrike">
                        <a:solidFill>
                          <a:srgbClr val="000000"/>
                        </a:solidFill>
                        <a:effectLst/>
                        <a:latin typeface="Calibri"/>
                      </a:endParaRPr>
                    </a:p>
                  </a:txBody>
                  <a:tcPr marL="8279" marR="8279" marT="8279" marB="0" anchor="ctr"/>
                </a:tc>
                <a:tc>
                  <a:txBody>
                    <a:bodyPr/>
                    <a:lstStyle/>
                    <a:p>
                      <a:pPr algn="ctr" rtl="0" fontAlgn="ctr"/>
                      <a:r>
                        <a:rPr lang="en-US" sz="1600" u="none" strike="noStrike">
                          <a:effectLst/>
                        </a:rPr>
                        <a:t>1</a:t>
                      </a:r>
                      <a:endParaRPr lang="en-US" sz="1600" b="0" i="0" u="none" strike="noStrike">
                        <a:solidFill>
                          <a:srgbClr val="000000"/>
                        </a:solidFill>
                        <a:effectLst/>
                        <a:latin typeface="Calibri"/>
                      </a:endParaRPr>
                    </a:p>
                  </a:txBody>
                  <a:tcPr marL="8279" marR="8279" marT="8279" marB="0" anchor="ctr"/>
                </a:tc>
                <a:tc>
                  <a:txBody>
                    <a:bodyPr/>
                    <a:lstStyle/>
                    <a:p>
                      <a:pPr algn="ctr" rtl="0" fontAlgn="ctr"/>
                      <a:r>
                        <a:rPr lang="en-US" sz="1600" u="none" strike="noStrike">
                          <a:effectLst/>
                        </a:rPr>
                        <a:t>Safety</a:t>
                      </a:r>
                      <a:endParaRPr lang="en-US" sz="1600" b="0" i="0" u="none" strike="noStrike">
                        <a:solidFill>
                          <a:srgbClr val="000000"/>
                        </a:solidFill>
                        <a:effectLst/>
                        <a:latin typeface="Calibri"/>
                      </a:endParaRPr>
                    </a:p>
                  </a:txBody>
                  <a:tcPr marL="8279" marR="8279" marT="8279" marB="0" anchor="ctr"/>
                </a:tc>
                <a:tc>
                  <a:txBody>
                    <a:bodyPr/>
                    <a:lstStyle/>
                    <a:p>
                      <a:pPr algn="ctr" rtl="0" fontAlgn="ctr"/>
                      <a:r>
                        <a:rPr lang="en-US" sz="1600" u="none" strike="noStrike">
                          <a:effectLst/>
                        </a:rPr>
                        <a:t>5</a:t>
                      </a:r>
                      <a:endParaRPr lang="en-US" sz="1600" b="0" i="0" u="none" strike="noStrike">
                        <a:solidFill>
                          <a:srgbClr val="000000"/>
                        </a:solidFill>
                        <a:effectLst/>
                        <a:latin typeface="Calibri"/>
                      </a:endParaRPr>
                    </a:p>
                  </a:txBody>
                  <a:tcPr marL="8279" marR="8279" marT="8279" marB="0" anchor="ctr"/>
                </a:tc>
                <a:tc>
                  <a:txBody>
                    <a:bodyPr/>
                    <a:lstStyle/>
                    <a:p>
                      <a:pPr algn="ctr" rtl="0" fontAlgn="ctr"/>
                      <a:r>
                        <a:rPr lang="en-US" sz="1600" u="none" strike="noStrike">
                          <a:effectLst/>
                        </a:rPr>
                        <a:t>Feasibility</a:t>
                      </a:r>
                      <a:endParaRPr lang="en-US" sz="1600" b="0" i="0" u="none" strike="noStrike">
                        <a:solidFill>
                          <a:srgbClr val="000000"/>
                        </a:solidFill>
                        <a:effectLst/>
                        <a:latin typeface="Calibri"/>
                      </a:endParaRPr>
                    </a:p>
                  </a:txBody>
                  <a:tcPr marL="8279" marR="8279" marT="8279" marB="0" anchor="ctr"/>
                </a:tc>
                <a:tc>
                  <a:txBody>
                    <a:bodyPr/>
                    <a:lstStyle/>
                    <a:p>
                      <a:pPr algn="ctr" rtl="0" fontAlgn="ctr"/>
                      <a:r>
                        <a:rPr lang="en-US" sz="1600" u="none" strike="noStrike">
                          <a:effectLst/>
                        </a:rPr>
                        <a:t>2</a:t>
                      </a:r>
                      <a:endParaRPr lang="en-US" sz="1600" b="0" i="0" u="none" strike="noStrike">
                        <a:solidFill>
                          <a:srgbClr val="000000"/>
                        </a:solidFill>
                        <a:effectLst/>
                        <a:latin typeface="Calibri"/>
                      </a:endParaRPr>
                    </a:p>
                  </a:txBody>
                  <a:tcPr marL="8279" marR="8279" marT="8279" marB="0" anchor="ctr"/>
                </a:tc>
                <a:tc>
                  <a:txBody>
                    <a:bodyPr/>
                    <a:lstStyle/>
                    <a:p>
                      <a:pPr algn="ctr" rtl="0" fontAlgn="ctr"/>
                      <a:r>
                        <a:rPr lang="en-US" sz="1600" u="none" strike="noStrike">
                          <a:effectLst/>
                        </a:rPr>
                        <a:t>Efficiency</a:t>
                      </a:r>
                      <a:endParaRPr lang="en-US" sz="1600" b="0" i="0" u="none" strike="noStrike">
                        <a:solidFill>
                          <a:srgbClr val="000000"/>
                        </a:solidFill>
                        <a:effectLst/>
                        <a:latin typeface="Calibri"/>
                      </a:endParaRPr>
                    </a:p>
                  </a:txBody>
                  <a:tcPr marL="8279" marR="8279" marT="8279" marB="0" anchor="ctr"/>
                </a:tc>
                <a:tc>
                  <a:txBody>
                    <a:bodyPr/>
                    <a:lstStyle/>
                    <a:p>
                      <a:pPr algn="ctr" rtl="0" fontAlgn="ctr"/>
                      <a:r>
                        <a:rPr lang="en-US" sz="1600" u="none" strike="noStrike">
                          <a:effectLst/>
                        </a:rPr>
                        <a:t>3</a:t>
                      </a:r>
                      <a:endParaRPr lang="en-US" sz="1600" b="0" i="0" u="none" strike="noStrike">
                        <a:solidFill>
                          <a:srgbClr val="000000"/>
                        </a:solidFill>
                        <a:effectLst/>
                        <a:latin typeface="Calibri"/>
                      </a:endParaRPr>
                    </a:p>
                  </a:txBody>
                  <a:tcPr marL="8279" marR="8279" marT="8279" marB="0" anchor="ctr"/>
                </a:tc>
                <a:tc vMerge="1">
                  <a:txBody>
                    <a:bodyPr/>
                    <a:lstStyle/>
                    <a:p>
                      <a:endParaRPr lang="en-US"/>
                    </a:p>
                  </a:txBody>
                  <a:tcPr/>
                </a:tc>
              </a:tr>
              <a:tr h="277384">
                <a:tc>
                  <a:txBody>
                    <a:bodyPr/>
                    <a:lstStyle/>
                    <a:p>
                      <a:pPr algn="ctr" rtl="0" fontAlgn="b"/>
                      <a:r>
                        <a:rPr lang="en-US" sz="1600" u="none" strike="noStrike" dirty="0">
                          <a:effectLst/>
                        </a:rPr>
                        <a:t>Lithium </a:t>
                      </a:r>
                      <a:endParaRPr lang="en-US" sz="1600" b="0" i="0" u="none" strike="noStrike" dirty="0">
                        <a:solidFill>
                          <a:srgbClr val="000000"/>
                        </a:solidFill>
                        <a:effectLst/>
                        <a:latin typeface="Calibri"/>
                      </a:endParaRPr>
                    </a:p>
                  </a:txBody>
                  <a:tcPr marL="8279" marR="8279" marT="8279" marB="0" anchor="b">
                    <a:solidFill>
                      <a:srgbClr val="FFFF00"/>
                    </a:solidFill>
                  </a:tcPr>
                </a:tc>
                <a:tc gridSpan="2">
                  <a:txBody>
                    <a:bodyPr/>
                    <a:lstStyle/>
                    <a:p>
                      <a:pPr algn="ctr" rtl="0" fontAlgn="b"/>
                      <a:r>
                        <a:rPr lang="en-US" sz="1600" b="0" i="0" u="none" strike="noStrike" dirty="0">
                          <a:solidFill>
                            <a:schemeClr val="dk1"/>
                          </a:solidFill>
                          <a:effectLst/>
                          <a:latin typeface="+mn-lt"/>
                        </a:rPr>
                        <a:t>2</a:t>
                      </a:r>
                      <a:endParaRPr lang="en-US" sz="1600" b="0" i="0" u="none" strike="noStrike" dirty="0">
                        <a:solidFill>
                          <a:srgbClr val="000000"/>
                        </a:solidFill>
                        <a:effectLst/>
                        <a:latin typeface="Calibri"/>
                      </a:endParaRPr>
                    </a:p>
                  </a:txBody>
                  <a:tcPr marL="8279" marR="8279" marT="8279" marB="0" anchor="b">
                    <a:solidFill>
                      <a:srgbClr val="FFFF00"/>
                    </a:solidFill>
                  </a:tcPr>
                </a:tc>
                <a:tc hMerge="1">
                  <a:txBody>
                    <a:bodyPr/>
                    <a:lstStyle/>
                    <a:p>
                      <a:endParaRPr lang="en-US"/>
                    </a:p>
                  </a:txBody>
                  <a:tcPr/>
                </a:tc>
                <a:tc gridSpan="2">
                  <a:txBody>
                    <a:bodyPr/>
                    <a:lstStyle/>
                    <a:p>
                      <a:pPr algn="ctr" rtl="0" fontAlgn="b"/>
                      <a:r>
                        <a:rPr lang="en-US" sz="1600" u="none" strike="noStrike" dirty="0">
                          <a:effectLst/>
                        </a:rPr>
                        <a:t>10</a:t>
                      </a:r>
                      <a:endParaRPr lang="en-US" sz="1600" b="0" i="0" u="none" strike="noStrike" dirty="0">
                        <a:solidFill>
                          <a:srgbClr val="000000"/>
                        </a:solidFill>
                        <a:effectLst/>
                        <a:latin typeface="Calibri"/>
                      </a:endParaRPr>
                    </a:p>
                  </a:txBody>
                  <a:tcPr marL="8279" marR="8279" marT="8279" marB="0" anchor="b">
                    <a:solidFill>
                      <a:srgbClr val="FFFF00"/>
                    </a:solidFill>
                  </a:tcPr>
                </a:tc>
                <a:tc hMerge="1">
                  <a:txBody>
                    <a:bodyPr/>
                    <a:lstStyle/>
                    <a:p>
                      <a:endParaRPr lang="en-US"/>
                    </a:p>
                  </a:txBody>
                  <a:tcPr/>
                </a:tc>
                <a:tc gridSpan="2">
                  <a:txBody>
                    <a:bodyPr/>
                    <a:lstStyle/>
                    <a:p>
                      <a:pPr algn="ctr" rtl="0" fontAlgn="b"/>
                      <a:r>
                        <a:rPr lang="en-US" sz="1600" u="none" strike="noStrike" dirty="0">
                          <a:effectLst/>
                        </a:rPr>
                        <a:t>5</a:t>
                      </a:r>
                      <a:endParaRPr lang="en-US" sz="1600" b="0" i="0" u="none" strike="noStrike" dirty="0">
                        <a:solidFill>
                          <a:srgbClr val="000000"/>
                        </a:solidFill>
                        <a:effectLst/>
                        <a:latin typeface="Calibri"/>
                      </a:endParaRPr>
                    </a:p>
                  </a:txBody>
                  <a:tcPr marL="8279" marR="8279" marT="8279" marB="0" anchor="b">
                    <a:solidFill>
                      <a:srgbClr val="FFFF00"/>
                    </a:solidFill>
                  </a:tcPr>
                </a:tc>
                <a:tc hMerge="1">
                  <a:txBody>
                    <a:bodyPr/>
                    <a:lstStyle/>
                    <a:p>
                      <a:endParaRPr lang="en-US"/>
                    </a:p>
                  </a:txBody>
                  <a:tcPr/>
                </a:tc>
                <a:tc gridSpan="2">
                  <a:txBody>
                    <a:bodyPr/>
                    <a:lstStyle/>
                    <a:p>
                      <a:pPr algn="ctr" rtl="0" fontAlgn="b"/>
                      <a:r>
                        <a:rPr lang="en-US" sz="1600" u="none" strike="noStrike" dirty="0">
                          <a:effectLst/>
                        </a:rPr>
                        <a:t>3</a:t>
                      </a:r>
                      <a:endParaRPr lang="en-US" sz="1600" b="0" i="0" u="none" strike="noStrike" dirty="0">
                        <a:solidFill>
                          <a:srgbClr val="000000"/>
                        </a:solidFill>
                        <a:effectLst/>
                        <a:latin typeface="Calibri"/>
                      </a:endParaRPr>
                    </a:p>
                  </a:txBody>
                  <a:tcPr marL="8279" marR="8279" marT="8279" marB="0" anchor="b">
                    <a:solidFill>
                      <a:srgbClr val="FFFF00"/>
                    </a:solidFill>
                  </a:tcPr>
                </a:tc>
                <a:tc hMerge="1">
                  <a:txBody>
                    <a:bodyPr/>
                    <a:lstStyle/>
                    <a:p>
                      <a:endParaRPr lang="en-US"/>
                    </a:p>
                  </a:txBody>
                  <a:tcPr/>
                </a:tc>
                <a:tc gridSpan="2">
                  <a:txBody>
                    <a:bodyPr/>
                    <a:lstStyle/>
                    <a:p>
                      <a:pPr algn="ctr" rtl="0" fontAlgn="b"/>
                      <a:r>
                        <a:rPr lang="en-US" sz="1600" u="none" strike="noStrike" dirty="0">
                          <a:effectLst/>
                        </a:rPr>
                        <a:t>9</a:t>
                      </a:r>
                      <a:endParaRPr lang="en-US" sz="1600" b="0" i="0" u="none" strike="noStrike" dirty="0">
                        <a:solidFill>
                          <a:srgbClr val="000000"/>
                        </a:solidFill>
                        <a:effectLst/>
                        <a:latin typeface="Calibri"/>
                      </a:endParaRPr>
                    </a:p>
                  </a:txBody>
                  <a:tcPr marL="8279" marR="8279" marT="8279" marB="0" anchor="b">
                    <a:solidFill>
                      <a:srgbClr val="FFFF00"/>
                    </a:solidFill>
                  </a:tcPr>
                </a:tc>
                <a:tc hMerge="1">
                  <a:txBody>
                    <a:bodyPr/>
                    <a:lstStyle/>
                    <a:p>
                      <a:endParaRPr lang="en-US"/>
                    </a:p>
                  </a:txBody>
                  <a:tcPr/>
                </a:tc>
                <a:tc>
                  <a:txBody>
                    <a:bodyPr/>
                    <a:lstStyle/>
                    <a:p>
                      <a:pPr algn="ctr" rtl="0" fontAlgn="b"/>
                      <a:r>
                        <a:rPr lang="en-US" sz="1600" b="1" u="none" strike="noStrike" dirty="0" smtClean="0">
                          <a:effectLst/>
                        </a:rPr>
                        <a:t>76</a:t>
                      </a:r>
                      <a:endParaRPr lang="en-US" sz="1600" b="1" i="0" u="none" strike="noStrike" dirty="0">
                        <a:solidFill>
                          <a:srgbClr val="000000"/>
                        </a:solidFill>
                        <a:effectLst/>
                        <a:latin typeface="Calibri"/>
                      </a:endParaRPr>
                    </a:p>
                  </a:txBody>
                  <a:tcPr marL="8279" marR="8279" marT="8279" marB="0" anchor="b">
                    <a:solidFill>
                      <a:srgbClr val="FFFF00"/>
                    </a:solidFill>
                  </a:tcPr>
                </a:tc>
              </a:tr>
              <a:tr h="277384">
                <a:tc>
                  <a:txBody>
                    <a:bodyPr/>
                    <a:lstStyle/>
                    <a:p>
                      <a:pPr algn="ctr" rtl="0" fontAlgn="b"/>
                      <a:r>
                        <a:rPr lang="en-US" sz="1600" u="none" strike="noStrike" dirty="0">
                          <a:effectLst/>
                        </a:rPr>
                        <a:t>Nickel Metal </a:t>
                      </a:r>
                      <a:r>
                        <a:rPr lang="en-US" sz="1600" u="none" strike="noStrike" dirty="0" smtClean="0">
                          <a:effectLst/>
                        </a:rPr>
                        <a:t>Oxide</a:t>
                      </a:r>
                      <a:endParaRPr lang="en-US" sz="1600" b="0" i="0" u="none" strike="noStrike" dirty="0">
                        <a:solidFill>
                          <a:srgbClr val="000000"/>
                        </a:solidFill>
                        <a:effectLst/>
                        <a:latin typeface="Calibri"/>
                      </a:endParaRPr>
                    </a:p>
                  </a:txBody>
                  <a:tcPr marL="8279" marR="8279" marT="8279" marB="0" anchor="b">
                    <a:solidFill>
                      <a:srgbClr val="00B0F0"/>
                    </a:solidFill>
                  </a:tcPr>
                </a:tc>
                <a:tc gridSpan="2">
                  <a:txBody>
                    <a:bodyPr/>
                    <a:lstStyle/>
                    <a:p>
                      <a:pPr algn="ctr" rtl="0" fontAlgn="b"/>
                      <a:r>
                        <a:rPr lang="en-US" sz="1600" u="none" strike="noStrike" dirty="0">
                          <a:effectLst/>
                        </a:rPr>
                        <a:t>5</a:t>
                      </a:r>
                      <a:endParaRPr lang="en-US" sz="1600" b="0" i="0" u="none" strike="noStrike" dirty="0">
                        <a:solidFill>
                          <a:srgbClr val="000000"/>
                        </a:solidFill>
                        <a:effectLst/>
                        <a:latin typeface="Calibri"/>
                      </a:endParaRPr>
                    </a:p>
                  </a:txBody>
                  <a:tcPr marL="8279" marR="8279" marT="8279" marB="0" anchor="b">
                    <a:solidFill>
                      <a:srgbClr val="00B0F0"/>
                    </a:solidFill>
                  </a:tcPr>
                </a:tc>
                <a:tc hMerge="1">
                  <a:txBody>
                    <a:bodyPr/>
                    <a:lstStyle/>
                    <a:p>
                      <a:endParaRPr lang="en-US"/>
                    </a:p>
                  </a:txBody>
                  <a:tcPr/>
                </a:tc>
                <a:tc gridSpan="2">
                  <a:txBody>
                    <a:bodyPr/>
                    <a:lstStyle/>
                    <a:p>
                      <a:pPr algn="ctr" rtl="0" fontAlgn="b"/>
                      <a:r>
                        <a:rPr lang="en-US" sz="1600" u="none" strike="noStrike" dirty="0">
                          <a:effectLst/>
                        </a:rPr>
                        <a:t>7</a:t>
                      </a:r>
                      <a:endParaRPr lang="en-US" sz="1600" b="0" i="0" u="none" strike="noStrike" dirty="0">
                        <a:solidFill>
                          <a:srgbClr val="000000"/>
                        </a:solidFill>
                        <a:effectLst/>
                        <a:latin typeface="Calibri"/>
                      </a:endParaRPr>
                    </a:p>
                  </a:txBody>
                  <a:tcPr marL="8279" marR="8279" marT="8279" marB="0" anchor="b">
                    <a:solidFill>
                      <a:srgbClr val="00B0F0"/>
                    </a:solidFill>
                  </a:tcPr>
                </a:tc>
                <a:tc hMerge="1">
                  <a:txBody>
                    <a:bodyPr/>
                    <a:lstStyle/>
                    <a:p>
                      <a:endParaRPr lang="en-US"/>
                    </a:p>
                  </a:txBody>
                  <a:tcPr/>
                </a:tc>
                <a:tc gridSpan="2">
                  <a:txBody>
                    <a:bodyPr/>
                    <a:lstStyle/>
                    <a:p>
                      <a:pPr algn="ctr" rtl="0" fontAlgn="b"/>
                      <a:r>
                        <a:rPr lang="en-US" sz="1600" u="none" strike="noStrike" dirty="0">
                          <a:effectLst/>
                        </a:rPr>
                        <a:t>6</a:t>
                      </a:r>
                      <a:endParaRPr lang="en-US" sz="1600" b="0" i="0" u="none" strike="noStrike" dirty="0">
                        <a:solidFill>
                          <a:srgbClr val="000000"/>
                        </a:solidFill>
                        <a:effectLst/>
                        <a:latin typeface="Calibri"/>
                      </a:endParaRPr>
                    </a:p>
                  </a:txBody>
                  <a:tcPr marL="8279" marR="8279" marT="8279" marB="0" anchor="b">
                    <a:solidFill>
                      <a:srgbClr val="00B0F0"/>
                    </a:solidFill>
                  </a:tcPr>
                </a:tc>
                <a:tc hMerge="1">
                  <a:txBody>
                    <a:bodyPr/>
                    <a:lstStyle/>
                    <a:p>
                      <a:endParaRPr lang="en-US"/>
                    </a:p>
                  </a:txBody>
                  <a:tcPr/>
                </a:tc>
                <a:tc gridSpan="2">
                  <a:txBody>
                    <a:bodyPr/>
                    <a:lstStyle/>
                    <a:p>
                      <a:pPr algn="ctr" rtl="0" fontAlgn="b"/>
                      <a:r>
                        <a:rPr lang="en-US" sz="1600" u="none" strike="noStrike" dirty="0">
                          <a:effectLst/>
                        </a:rPr>
                        <a:t>7</a:t>
                      </a:r>
                      <a:endParaRPr lang="en-US" sz="1600" b="0" i="0" u="none" strike="noStrike" dirty="0">
                        <a:solidFill>
                          <a:srgbClr val="000000"/>
                        </a:solidFill>
                        <a:effectLst/>
                        <a:latin typeface="Calibri"/>
                      </a:endParaRPr>
                    </a:p>
                  </a:txBody>
                  <a:tcPr marL="8279" marR="8279" marT="8279" marB="0" anchor="b">
                    <a:solidFill>
                      <a:srgbClr val="00B0F0"/>
                    </a:solidFill>
                  </a:tcPr>
                </a:tc>
                <a:tc hMerge="1">
                  <a:txBody>
                    <a:bodyPr/>
                    <a:lstStyle/>
                    <a:p>
                      <a:endParaRPr lang="en-US"/>
                    </a:p>
                  </a:txBody>
                  <a:tcPr/>
                </a:tc>
                <a:tc gridSpan="2">
                  <a:txBody>
                    <a:bodyPr/>
                    <a:lstStyle/>
                    <a:p>
                      <a:pPr algn="ctr" rtl="0" fontAlgn="b"/>
                      <a:r>
                        <a:rPr lang="en-US" sz="1600" u="none" strike="noStrike" dirty="0">
                          <a:effectLst/>
                        </a:rPr>
                        <a:t>6</a:t>
                      </a:r>
                      <a:endParaRPr lang="en-US" sz="1600" b="0" i="0" u="none" strike="noStrike" dirty="0">
                        <a:solidFill>
                          <a:srgbClr val="000000"/>
                        </a:solidFill>
                        <a:effectLst/>
                        <a:latin typeface="Calibri"/>
                      </a:endParaRPr>
                    </a:p>
                  </a:txBody>
                  <a:tcPr marL="8279" marR="8279" marT="8279" marB="0" anchor="b">
                    <a:solidFill>
                      <a:srgbClr val="00B0F0"/>
                    </a:solidFill>
                  </a:tcPr>
                </a:tc>
                <a:tc hMerge="1">
                  <a:txBody>
                    <a:bodyPr/>
                    <a:lstStyle/>
                    <a:p>
                      <a:endParaRPr lang="en-US"/>
                    </a:p>
                  </a:txBody>
                  <a:tcPr/>
                </a:tc>
                <a:tc>
                  <a:txBody>
                    <a:bodyPr/>
                    <a:lstStyle/>
                    <a:p>
                      <a:pPr algn="ctr" rtl="0" fontAlgn="b"/>
                      <a:r>
                        <a:rPr lang="en-US" sz="1600" b="1" u="none" strike="noStrike" dirty="0">
                          <a:effectLst/>
                        </a:rPr>
                        <a:t>89</a:t>
                      </a:r>
                      <a:endParaRPr lang="en-US" sz="1600" b="1" i="0" u="none" strike="noStrike" dirty="0">
                        <a:solidFill>
                          <a:srgbClr val="000000"/>
                        </a:solidFill>
                        <a:effectLst/>
                        <a:latin typeface="Calibri"/>
                      </a:endParaRPr>
                    </a:p>
                  </a:txBody>
                  <a:tcPr marL="8279" marR="8279" marT="8279" marB="0" anchor="b">
                    <a:solidFill>
                      <a:srgbClr val="00B0F0"/>
                    </a:solidFill>
                  </a:tcPr>
                </a:tc>
              </a:tr>
              <a:tr h="277384">
                <a:tc>
                  <a:txBody>
                    <a:bodyPr/>
                    <a:lstStyle/>
                    <a:p>
                      <a:pPr algn="ctr" rtl="0" fontAlgn="b"/>
                      <a:r>
                        <a:rPr lang="en-US" sz="1600" u="none" strike="noStrike" dirty="0">
                          <a:effectLst/>
                        </a:rPr>
                        <a:t>Lead Acid</a:t>
                      </a:r>
                      <a:endParaRPr lang="en-US" sz="1600" b="0" i="0" u="none" strike="noStrike" dirty="0">
                        <a:solidFill>
                          <a:srgbClr val="000000"/>
                        </a:solidFill>
                        <a:effectLst/>
                        <a:latin typeface="Calibri"/>
                      </a:endParaRPr>
                    </a:p>
                  </a:txBody>
                  <a:tcPr marL="8279" marR="8279" marT="8279" marB="0" anchor="b">
                    <a:solidFill>
                      <a:schemeClr val="accent2"/>
                    </a:solidFill>
                  </a:tcPr>
                </a:tc>
                <a:tc gridSpan="2">
                  <a:txBody>
                    <a:bodyPr/>
                    <a:lstStyle/>
                    <a:p>
                      <a:pPr algn="ctr" rtl="0" fontAlgn="b"/>
                      <a:r>
                        <a:rPr lang="en-US" sz="1600" u="none" strike="noStrike" dirty="0">
                          <a:effectLst/>
                        </a:rPr>
                        <a:t>10</a:t>
                      </a:r>
                      <a:endParaRPr lang="en-US" sz="1600" b="0" i="0" u="none" strike="noStrike" dirty="0">
                        <a:solidFill>
                          <a:srgbClr val="000000"/>
                        </a:solidFill>
                        <a:effectLst/>
                        <a:latin typeface="Calibri"/>
                      </a:endParaRPr>
                    </a:p>
                  </a:txBody>
                  <a:tcPr marL="8279" marR="8279" marT="8279" marB="0" anchor="b">
                    <a:solidFill>
                      <a:schemeClr val="accent2"/>
                    </a:solidFill>
                  </a:tcPr>
                </a:tc>
                <a:tc hMerge="1">
                  <a:txBody>
                    <a:bodyPr/>
                    <a:lstStyle/>
                    <a:p>
                      <a:endParaRPr lang="en-US"/>
                    </a:p>
                  </a:txBody>
                  <a:tcPr/>
                </a:tc>
                <a:tc gridSpan="2">
                  <a:txBody>
                    <a:bodyPr/>
                    <a:lstStyle/>
                    <a:p>
                      <a:pPr algn="ctr" rtl="0" fontAlgn="b"/>
                      <a:r>
                        <a:rPr lang="en-US" sz="1600" u="none" strike="noStrike" dirty="0">
                          <a:effectLst/>
                        </a:rPr>
                        <a:t>5</a:t>
                      </a:r>
                      <a:endParaRPr lang="en-US" sz="1600" b="0" i="0" u="none" strike="noStrike" dirty="0">
                        <a:solidFill>
                          <a:srgbClr val="000000"/>
                        </a:solidFill>
                        <a:effectLst/>
                        <a:latin typeface="Calibri"/>
                      </a:endParaRPr>
                    </a:p>
                  </a:txBody>
                  <a:tcPr marL="8279" marR="8279" marT="8279" marB="0" anchor="b">
                    <a:solidFill>
                      <a:schemeClr val="accent2"/>
                    </a:solidFill>
                  </a:tcPr>
                </a:tc>
                <a:tc hMerge="1">
                  <a:txBody>
                    <a:bodyPr/>
                    <a:lstStyle/>
                    <a:p>
                      <a:endParaRPr lang="en-US"/>
                    </a:p>
                  </a:txBody>
                  <a:tcPr/>
                </a:tc>
                <a:tc gridSpan="2">
                  <a:txBody>
                    <a:bodyPr/>
                    <a:lstStyle/>
                    <a:p>
                      <a:pPr algn="ctr" rtl="0" fontAlgn="b"/>
                      <a:r>
                        <a:rPr lang="en-US" sz="1600" u="none" strike="noStrike" dirty="0">
                          <a:effectLst/>
                        </a:rPr>
                        <a:t>8</a:t>
                      </a:r>
                      <a:endParaRPr lang="en-US" sz="1600" b="0" i="0" u="none" strike="noStrike" dirty="0">
                        <a:solidFill>
                          <a:srgbClr val="000000"/>
                        </a:solidFill>
                        <a:effectLst/>
                        <a:latin typeface="Calibri"/>
                      </a:endParaRPr>
                    </a:p>
                  </a:txBody>
                  <a:tcPr marL="8279" marR="8279" marT="8279" marB="0" anchor="b">
                    <a:solidFill>
                      <a:schemeClr val="accent2"/>
                    </a:solidFill>
                  </a:tcPr>
                </a:tc>
                <a:tc hMerge="1">
                  <a:txBody>
                    <a:bodyPr/>
                    <a:lstStyle/>
                    <a:p>
                      <a:endParaRPr lang="en-US"/>
                    </a:p>
                  </a:txBody>
                  <a:tcPr/>
                </a:tc>
                <a:tc gridSpan="2">
                  <a:txBody>
                    <a:bodyPr/>
                    <a:lstStyle/>
                    <a:p>
                      <a:pPr algn="ctr" rtl="0" fontAlgn="b"/>
                      <a:r>
                        <a:rPr lang="en-US" sz="1600" u="none" strike="noStrike" dirty="0">
                          <a:effectLst/>
                        </a:rPr>
                        <a:t>8</a:t>
                      </a:r>
                      <a:endParaRPr lang="en-US" sz="1600" b="0" i="0" u="none" strike="noStrike" dirty="0">
                        <a:solidFill>
                          <a:srgbClr val="000000"/>
                        </a:solidFill>
                        <a:effectLst/>
                        <a:latin typeface="Calibri"/>
                      </a:endParaRPr>
                    </a:p>
                  </a:txBody>
                  <a:tcPr marL="8279" marR="8279" marT="8279" marB="0" anchor="b">
                    <a:solidFill>
                      <a:schemeClr val="accent2"/>
                    </a:solidFill>
                  </a:tcPr>
                </a:tc>
                <a:tc hMerge="1">
                  <a:txBody>
                    <a:bodyPr/>
                    <a:lstStyle/>
                    <a:p>
                      <a:endParaRPr lang="en-US"/>
                    </a:p>
                  </a:txBody>
                  <a:tcPr/>
                </a:tc>
                <a:tc gridSpan="2">
                  <a:txBody>
                    <a:bodyPr/>
                    <a:lstStyle/>
                    <a:p>
                      <a:pPr algn="ctr" rtl="0" fontAlgn="b"/>
                      <a:r>
                        <a:rPr lang="en-US" sz="1600" u="none" strike="noStrike" dirty="0">
                          <a:effectLst/>
                        </a:rPr>
                        <a:t>4</a:t>
                      </a:r>
                      <a:endParaRPr lang="en-US" sz="1600" b="0" i="0" u="none" strike="noStrike" dirty="0">
                        <a:solidFill>
                          <a:srgbClr val="000000"/>
                        </a:solidFill>
                        <a:effectLst/>
                        <a:latin typeface="Calibri"/>
                      </a:endParaRPr>
                    </a:p>
                  </a:txBody>
                  <a:tcPr marL="8279" marR="8279" marT="8279" marB="0" anchor="b">
                    <a:solidFill>
                      <a:schemeClr val="accent2"/>
                    </a:solidFill>
                  </a:tcPr>
                </a:tc>
                <a:tc hMerge="1">
                  <a:txBody>
                    <a:bodyPr/>
                    <a:lstStyle/>
                    <a:p>
                      <a:endParaRPr lang="en-US"/>
                    </a:p>
                  </a:txBody>
                  <a:tcPr/>
                </a:tc>
                <a:tc>
                  <a:txBody>
                    <a:bodyPr/>
                    <a:lstStyle/>
                    <a:p>
                      <a:pPr algn="ctr" rtl="0" fontAlgn="b"/>
                      <a:r>
                        <a:rPr lang="en-US" sz="1600" b="1" u="none" strike="noStrike" dirty="0">
                          <a:effectLst/>
                        </a:rPr>
                        <a:t>113</a:t>
                      </a:r>
                      <a:endParaRPr lang="en-US" sz="1600" b="1" i="0" u="none" strike="noStrike" dirty="0">
                        <a:solidFill>
                          <a:srgbClr val="000000"/>
                        </a:solidFill>
                        <a:effectLst/>
                        <a:latin typeface="Calibri"/>
                      </a:endParaRPr>
                    </a:p>
                  </a:txBody>
                  <a:tcPr marL="8279" marR="8279" marT="8279" marB="0" anchor="b">
                    <a:solidFill>
                      <a:schemeClr val="accent2"/>
                    </a:solidFill>
                  </a:tcPr>
                </a:tc>
              </a:tr>
            </a:tbl>
          </a:graphicData>
        </a:graphic>
      </p:graphicFrame>
    </p:spTree>
    <p:extLst>
      <p:ext uri="{BB962C8B-B14F-4D97-AF65-F5344CB8AC3E}">
        <p14:creationId xmlns:p14="http://schemas.microsoft.com/office/powerpoint/2010/main" val="2567867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Simulation with LiFePo</a:t>
            </a:r>
            <a:r>
              <a:rPr lang="en-US" sz="1800" dirty="0" smtClean="0">
                <a:effectLst/>
              </a:rPr>
              <a:t>4</a:t>
            </a:r>
            <a:r>
              <a:rPr lang="en-US" dirty="0" smtClean="0">
                <a:effectLst/>
              </a:rPr>
              <a:t> – State of Charge</a:t>
            </a:r>
            <a:endParaRPr lang="en-US" dirty="0"/>
          </a:p>
        </p:txBody>
      </p:sp>
      <p:sp>
        <p:nvSpPr>
          <p:cNvPr id="6" name="Slide Number Placeholder 5"/>
          <p:cNvSpPr txBox="1">
            <a:spLocks noGrp="1"/>
          </p:cNvSpPr>
          <p:nvPr>
            <p:ph type="sldNum" sz="quarter" idx="12"/>
          </p:nvPr>
        </p:nvSpPr>
        <p:spPr>
          <a:xfrm>
            <a:off x="9504608" y="6074355"/>
            <a:ext cx="2162193" cy="369332"/>
          </a:xfrm>
          <a:prstGeom prst="rect">
            <a:avLst/>
          </a:prstGeom>
          <a:noFill/>
        </p:spPr>
        <p:txBody>
          <a:bodyPr wrap="square" rtlCol="0">
            <a:spAutoFit/>
          </a:bodyPr>
          <a:lstStyle/>
          <a:p>
            <a:r>
              <a:rPr lang="en-US" sz="1800" dirty="0" smtClean="0">
                <a:solidFill>
                  <a:prstClr val="white"/>
                </a:solidFill>
                <a:effectLst>
                  <a:outerShdw blurRad="50800" dist="38100" dir="2700000" algn="tl" rotWithShape="0">
                    <a:prstClr val="black">
                      <a:alpha val="43000"/>
                    </a:prstClr>
                  </a:outerShdw>
                </a:effectLst>
              </a:rPr>
              <a:t>Anthony </a:t>
            </a:r>
            <a:r>
              <a:rPr lang="en-US" sz="1800" dirty="0" err="1" smtClean="0">
                <a:solidFill>
                  <a:prstClr val="white"/>
                </a:solidFill>
                <a:effectLst>
                  <a:outerShdw blurRad="50800" dist="38100" dir="2700000" algn="tl" rotWithShape="0">
                    <a:prstClr val="black">
                      <a:alpha val="43000"/>
                    </a:prstClr>
                  </a:outerShdw>
                </a:effectLst>
              </a:rPr>
              <a:t>Cappetto</a:t>
            </a:r>
            <a:endParaRPr lang="en-US" sz="1800" dirty="0">
              <a:solidFill>
                <a:prstClr val="white"/>
              </a:solidFill>
              <a:effectLst>
                <a:outerShdw blurRad="50800" dist="38100" dir="2700000" algn="tl" rotWithShape="0">
                  <a:prstClr val="black">
                    <a:alpha val="43000"/>
                  </a:prstClr>
                </a:outerShdw>
              </a:effectLst>
            </a:endParaRPr>
          </a:p>
        </p:txBody>
      </p:sp>
      <p:pic>
        <p:nvPicPr>
          <p:cNvPr id="4" name="Picture 3"/>
          <p:cNvPicPr>
            <a:picLocks noChangeAspect="1"/>
          </p:cNvPicPr>
          <p:nvPr/>
        </p:nvPicPr>
        <p:blipFill>
          <a:blip r:embed="rId3"/>
          <a:stretch>
            <a:fillRect/>
          </a:stretch>
        </p:blipFill>
        <p:spPr>
          <a:xfrm>
            <a:off x="234290" y="2251156"/>
            <a:ext cx="11539470" cy="3459944"/>
          </a:xfrm>
          <a:prstGeom prst="rect">
            <a:avLst/>
          </a:prstGeom>
        </p:spPr>
      </p:pic>
      <p:cxnSp>
        <p:nvCxnSpPr>
          <p:cNvPr id="8" name="Straight Arrow Connector 7"/>
          <p:cNvCxnSpPr/>
          <p:nvPr/>
        </p:nvCxnSpPr>
        <p:spPr>
          <a:xfrm>
            <a:off x="9732723" y="4809994"/>
            <a:ext cx="1578280" cy="350729"/>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457862" y="4542297"/>
            <a:ext cx="1281123" cy="53539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TextBox 10"/>
          <p:cNvSpPr txBox="1"/>
          <p:nvPr/>
        </p:nvSpPr>
        <p:spPr>
          <a:xfrm>
            <a:off x="8797798" y="4625328"/>
            <a:ext cx="889348" cy="369332"/>
          </a:xfrm>
          <a:prstGeom prst="rect">
            <a:avLst/>
          </a:prstGeom>
          <a:noFill/>
        </p:spPr>
        <p:txBody>
          <a:bodyPr wrap="square" rtlCol="0">
            <a:spAutoFit/>
          </a:bodyPr>
          <a:lstStyle/>
          <a:p>
            <a:r>
              <a:rPr lang="en-US" dirty="0" smtClean="0">
                <a:solidFill>
                  <a:srgbClr val="FF0000"/>
                </a:solidFill>
              </a:rPr>
              <a:t>20%</a:t>
            </a:r>
            <a:endParaRPr lang="en-US" dirty="0">
              <a:solidFill>
                <a:srgbClr val="FF0000"/>
              </a:solidFill>
            </a:endParaRPr>
          </a:p>
        </p:txBody>
      </p:sp>
    </p:spTree>
    <p:extLst>
      <p:ext uri="{BB962C8B-B14F-4D97-AF65-F5344CB8AC3E}">
        <p14:creationId xmlns:p14="http://schemas.microsoft.com/office/powerpoint/2010/main" val="673436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Simulation with LiFePo</a:t>
            </a:r>
            <a:r>
              <a:rPr lang="en-US" sz="1800" dirty="0" smtClean="0">
                <a:effectLst/>
              </a:rPr>
              <a:t>4</a:t>
            </a:r>
            <a:r>
              <a:rPr lang="en-US" dirty="0" smtClean="0">
                <a:effectLst/>
              </a:rPr>
              <a:t> – State of Health</a:t>
            </a:r>
            <a:endParaRPr lang="en-US" dirty="0"/>
          </a:p>
        </p:txBody>
      </p:sp>
      <p:sp>
        <p:nvSpPr>
          <p:cNvPr id="6" name="Slide Number Placeholder 5"/>
          <p:cNvSpPr txBox="1">
            <a:spLocks noGrp="1"/>
          </p:cNvSpPr>
          <p:nvPr>
            <p:ph type="sldNum" sz="quarter" idx="12"/>
          </p:nvPr>
        </p:nvSpPr>
        <p:spPr>
          <a:xfrm>
            <a:off x="9504608" y="6074355"/>
            <a:ext cx="2162193" cy="369332"/>
          </a:xfrm>
          <a:prstGeom prst="rect">
            <a:avLst/>
          </a:prstGeom>
          <a:noFill/>
        </p:spPr>
        <p:txBody>
          <a:bodyPr wrap="square" rtlCol="0">
            <a:spAutoFit/>
          </a:bodyPr>
          <a:lstStyle/>
          <a:p>
            <a:r>
              <a:rPr lang="en-US" sz="1800" dirty="0" smtClean="0">
                <a:solidFill>
                  <a:prstClr val="white"/>
                </a:solidFill>
                <a:effectLst>
                  <a:outerShdw blurRad="50800" dist="38100" dir="2700000" algn="tl" rotWithShape="0">
                    <a:prstClr val="black">
                      <a:alpha val="43000"/>
                    </a:prstClr>
                  </a:outerShdw>
                </a:effectLst>
              </a:rPr>
              <a:t>Anthony </a:t>
            </a:r>
            <a:r>
              <a:rPr lang="en-US" sz="1800" dirty="0" err="1" smtClean="0">
                <a:solidFill>
                  <a:prstClr val="white"/>
                </a:solidFill>
                <a:effectLst>
                  <a:outerShdw blurRad="50800" dist="38100" dir="2700000" algn="tl" rotWithShape="0">
                    <a:prstClr val="black">
                      <a:alpha val="43000"/>
                    </a:prstClr>
                  </a:outerShdw>
                </a:effectLst>
              </a:rPr>
              <a:t>Cappetto</a:t>
            </a:r>
            <a:endParaRPr lang="en-US" sz="1800" dirty="0">
              <a:solidFill>
                <a:prstClr val="white"/>
              </a:solidFill>
              <a:effectLst>
                <a:outerShdw blurRad="50800" dist="38100" dir="2700000" algn="tl" rotWithShape="0">
                  <a:prstClr val="black">
                    <a:alpha val="43000"/>
                  </a:prstClr>
                </a:outerShdw>
              </a:effectLst>
            </a:endParaRPr>
          </a:p>
        </p:txBody>
      </p:sp>
      <p:pic>
        <p:nvPicPr>
          <p:cNvPr id="5" name="Picture 4"/>
          <p:cNvPicPr>
            <a:picLocks noChangeAspect="1"/>
          </p:cNvPicPr>
          <p:nvPr/>
        </p:nvPicPr>
        <p:blipFill>
          <a:blip r:embed="rId3"/>
          <a:stretch>
            <a:fillRect/>
          </a:stretch>
        </p:blipFill>
        <p:spPr>
          <a:xfrm>
            <a:off x="373487" y="2162769"/>
            <a:ext cx="11475076" cy="3485702"/>
          </a:xfrm>
          <a:prstGeom prst="rect">
            <a:avLst/>
          </a:prstGeom>
        </p:spPr>
      </p:pic>
    </p:spTree>
    <p:extLst>
      <p:ext uri="{BB962C8B-B14F-4D97-AF65-F5344CB8AC3E}">
        <p14:creationId xmlns:p14="http://schemas.microsoft.com/office/powerpoint/2010/main" val="2228441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of the LiFePo</a:t>
            </a:r>
            <a:r>
              <a:rPr lang="en-US" sz="1800" dirty="0" smtClean="0">
                <a:effectLst/>
              </a:rPr>
              <a:t>4</a:t>
            </a:r>
            <a:r>
              <a:rPr lang="en-US" dirty="0" smtClean="0">
                <a:effectLst/>
              </a:rPr>
              <a:t> Simulation</a:t>
            </a:r>
            <a:endParaRPr lang="en-US" dirty="0"/>
          </a:p>
        </p:txBody>
      </p:sp>
      <p:sp>
        <p:nvSpPr>
          <p:cNvPr id="6" name="Slide Number Placeholder 5"/>
          <p:cNvSpPr txBox="1">
            <a:spLocks noGrp="1"/>
          </p:cNvSpPr>
          <p:nvPr>
            <p:ph type="sldNum" sz="quarter" idx="12"/>
          </p:nvPr>
        </p:nvSpPr>
        <p:spPr>
          <a:xfrm>
            <a:off x="9504608" y="6074355"/>
            <a:ext cx="2162193" cy="369332"/>
          </a:xfrm>
          <a:prstGeom prst="rect">
            <a:avLst/>
          </a:prstGeom>
          <a:noFill/>
        </p:spPr>
        <p:txBody>
          <a:bodyPr wrap="square" rtlCol="0">
            <a:spAutoFit/>
          </a:bodyPr>
          <a:lstStyle/>
          <a:p>
            <a:r>
              <a:rPr lang="en-US" sz="1800" dirty="0" smtClean="0">
                <a:solidFill>
                  <a:prstClr val="white"/>
                </a:solidFill>
                <a:effectLst>
                  <a:outerShdw blurRad="50800" dist="38100" dir="2700000" algn="tl" rotWithShape="0">
                    <a:prstClr val="black">
                      <a:alpha val="43000"/>
                    </a:prstClr>
                  </a:outerShdw>
                </a:effectLst>
              </a:rPr>
              <a:t>Anthony </a:t>
            </a:r>
            <a:r>
              <a:rPr lang="en-US" sz="1800" dirty="0" err="1" smtClean="0">
                <a:solidFill>
                  <a:prstClr val="white"/>
                </a:solidFill>
                <a:effectLst>
                  <a:outerShdw blurRad="50800" dist="38100" dir="2700000" algn="tl" rotWithShape="0">
                    <a:prstClr val="black">
                      <a:alpha val="43000"/>
                    </a:prstClr>
                  </a:outerShdw>
                </a:effectLst>
              </a:rPr>
              <a:t>Cappetto</a:t>
            </a:r>
            <a:endParaRPr lang="en-US" sz="1800" dirty="0">
              <a:solidFill>
                <a:prstClr val="white"/>
              </a:solidFill>
              <a:effectLst>
                <a:outerShdw blurRad="50800" dist="38100" dir="2700000" algn="tl" rotWithShape="0">
                  <a:prstClr val="black">
                    <a:alpha val="43000"/>
                  </a:prstClr>
                </a:outerShdw>
              </a:effectLst>
            </a:endParaRPr>
          </a:p>
        </p:txBody>
      </p:sp>
      <p:sp>
        <p:nvSpPr>
          <p:cNvPr id="3" name="TextBox 2"/>
          <p:cNvSpPr txBox="1"/>
          <p:nvPr/>
        </p:nvSpPr>
        <p:spPr>
          <a:xfrm>
            <a:off x="1455106" y="4278716"/>
            <a:ext cx="4897677" cy="400110"/>
          </a:xfrm>
          <a:prstGeom prst="rect">
            <a:avLst/>
          </a:prstGeom>
          <a:noFill/>
        </p:spPr>
        <p:txBody>
          <a:bodyPr wrap="square" rtlCol="0">
            <a:spAutoFit/>
          </a:bodyPr>
          <a:lstStyle/>
          <a:p>
            <a:pPr marL="342900" indent="-342900">
              <a:buFont typeface="Arial" pitchFamily="34" charset="0"/>
              <a:buChar char="•"/>
            </a:pPr>
            <a:r>
              <a:rPr lang="en-US" sz="2000" dirty="0" smtClean="0">
                <a:latin typeface="+mj-lt"/>
              </a:rPr>
              <a:t>1/SOH = 1/0.0751 ≈ </a:t>
            </a:r>
            <a:r>
              <a:rPr lang="en-US" sz="2000" b="1" dirty="0" smtClean="0">
                <a:latin typeface="+mj-lt"/>
              </a:rPr>
              <a:t>13.32 years</a:t>
            </a:r>
            <a:endParaRPr lang="en-US" sz="2000" b="1" dirty="0">
              <a:latin typeface="+mj-lt"/>
            </a:endParaRPr>
          </a:p>
        </p:txBody>
      </p:sp>
      <p:pic>
        <p:nvPicPr>
          <p:cNvPr id="5" name="Picture 4" descr="C:\Users\Anthony Cappetto\Desktop\SOH value.PNG"/>
          <p:cNvPicPr>
            <a:picLocks noChangeAspect="1" noChangeArrowheads="1"/>
          </p:cNvPicPr>
          <p:nvPr/>
        </p:nvPicPr>
        <p:blipFill rotWithShape="1">
          <a:blip r:embed="rId2">
            <a:extLst>
              <a:ext uri="{28A0092B-C50C-407E-A947-70E740481C1C}">
                <a14:useLocalDpi xmlns:a14="http://schemas.microsoft.com/office/drawing/2010/main" val="0"/>
              </a:ext>
            </a:extLst>
          </a:blip>
          <a:srcRect t="35337" b="50000"/>
          <a:stretch/>
        </p:blipFill>
        <p:spPr bwMode="auto">
          <a:xfrm>
            <a:off x="7647075" y="4280947"/>
            <a:ext cx="2499005" cy="40962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55106" y="1843414"/>
            <a:ext cx="8690976" cy="1323439"/>
          </a:xfrm>
          <a:prstGeom prst="rect">
            <a:avLst/>
          </a:prstGeom>
          <a:noFill/>
        </p:spPr>
        <p:txBody>
          <a:bodyPr wrap="square" rtlCol="0">
            <a:spAutoFit/>
          </a:bodyPr>
          <a:lstStyle/>
          <a:p>
            <a:pPr marL="342900" indent="-342900">
              <a:buFont typeface="Arial" pitchFamily="34" charset="0"/>
              <a:buChar char="•"/>
            </a:pPr>
            <a:r>
              <a:rPr lang="en-US" sz="2000" dirty="0" smtClean="0">
                <a:latin typeface="+mj-lt"/>
              </a:rPr>
              <a:t>SOC tells us when the battery charges/discharges</a:t>
            </a:r>
          </a:p>
          <a:p>
            <a:pPr marL="342900" indent="-342900">
              <a:buFont typeface="Arial" pitchFamily="34" charset="0"/>
              <a:buChar char="•"/>
            </a:pPr>
            <a:r>
              <a:rPr lang="en-US" sz="2000" dirty="0" smtClean="0">
                <a:latin typeface="+mj-lt"/>
              </a:rPr>
              <a:t>Never goes below 20% </a:t>
            </a:r>
          </a:p>
          <a:p>
            <a:pPr marL="342900" indent="-342900">
              <a:buFont typeface="Arial" pitchFamily="34" charset="0"/>
              <a:buChar char="•"/>
            </a:pPr>
            <a:r>
              <a:rPr lang="en-US" sz="2000" dirty="0" smtClean="0">
                <a:latin typeface="+mj-lt"/>
              </a:rPr>
              <a:t>Batteries are </a:t>
            </a:r>
            <a:r>
              <a:rPr lang="en-US" sz="2000" b="1" i="1" u="sng" dirty="0" smtClean="0">
                <a:latin typeface="+mj-lt"/>
              </a:rPr>
              <a:t>oversized</a:t>
            </a:r>
          </a:p>
          <a:p>
            <a:pPr marL="342900" indent="-342900">
              <a:buFont typeface="Arial" pitchFamily="34" charset="0"/>
              <a:buChar char="•"/>
            </a:pPr>
            <a:endParaRPr lang="en-US" sz="2000" dirty="0">
              <a:latin typeface="+mj-lt"/>
            </a:endParaRPr>
          </a:p>
        </p:txBody>
      </p:sp>
    </p:spTree>
    <p:extLst>
      <p:ext uri="{BB962C8B-B14F-4D97-AF65-F5344CB8AC3E}">
        <p14:creationId xmlns:p14="http://schemas.microsoft.com/office/powerpoint/2010/main" val="2933105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Goals</a:t>
            </a:r>
            <a:endParaRPr lang="en-US" dirty="0"/>
          </a:p>
        </p:txBody>
      </p:sp>
      <p:sp>
        <p:nvSpPr>
          <p:cNvPr id="6" name="Slide Number Placeholder 5"/>
          <p:cNvSpPr txBox="1">
            <a:spLocks noGrp="1"/>
          </p:cNvSpPr>
          <p:nvPr>
            <p:ph type="sldNum" sz="quarter" idx="12"/>
          </p:nvPr>
        </p:nvSpPr>
        <p:spPr>
          <a:xfrm>
            <a:off x="9504608" y="6074355"/>
            <a:ext cx="2162193" cy="369332"/>
          </a:xfrm>
          <a:prstGeom prst="rect">
            <a:avLst/>
          </a:prstGeom>
          <a:noFill/>
        </p:spPr>
        <p:txBody>
          <a:bodyPr wrap="square" rtlCol="0">
            <a:spAutoFit/>
          </a:bodyPr>
          <a:lstStyle/>
          <a:p>
            <a:r>
              <a:rPr lang="en-US" sz="1800" dirty="0" smtClean="0">
                <a:solidFill>
                  <a:prstClr val="white"/>
                </a:solidFill>
                <a:effectLst>
                  <a:outerShdw blurRad="50800" dist="38100" dir="2700000" algn="tl" rotWithShape="0">
                    <a:prstClr val="black">
                      <a:alpha val="43000"/>
                    </a:prstClr>
                  </a:outerShdw>
                </a:effectLst>
              </a:rPr>
              <a:t>Anthony </a:t>
            </a:r>
            <a:r>
              <a:rPr lang="en-US" sz="1800" dirty="0" err="1" smtClean="0">
                <a:solidFill>
                  <a:prstClr val="white"/>
                </a:solidFill>
                <a:effectLst>
                  <a:outerShdw blurRad="50800" dist="38100" dir="2700000" algn="tl" rotWithShape="0">
                    <a:prstClr val="black">
                      <a:alpha val="43000"/>
                    </a:prstClr>
                  </a:outerShdw>
                </a:effectLst>
              </a:rPr>
              <a:t>Cappetto</a:t>
            </a:r>
            <a:endParaRPr lang="en-US" sz="1800" dirty="0">
              <a:solidFill>
                <a:prstClr val="white"/>
              </a:solidFill>
              <a:effectLst>
                <a:outerShdw blurRad="50800" dist="38100" dir="2700000" algn="tl" rotWithShape="0">
                  <a:prstClr val="black">
                    <a:alpha val="43000"/>
                  </a:prstClr>
                </a:outerShdw>
              </a:effectLst>
            </a:endParaRPr>
          </a:p>
        </p:txBody>
      </p:sp>
      <p:sp>
        <p:nvSpPr>
          <p:cNvPr id="3" name="Content Placeholder 2"/>
          <p:cNvSpPr>
            <a:spLocks noGrp="1"/>
          </p:cNvSpPr>
          <p:nvPr>
            <p:ph idx="1"/>
          </p:nvPr>
        </p:nvSpPr>
        <p:spPr/>
        <p:txBody>
          <a:bodyPr/>
          <a:lstStyle/>
          <a:p>
            <a:r>
              <a:rPr lang="en-US" dirty="0" smtClean="0"/>
              <a:t>Compile Weather Information over the past year (Simulation purposes)</a:t>
            </a:r>
          </a:p>
          <a:p>
            <a:endParaRPr lang="en-US" dirty="0" smtClean="0"/>
          </a:p>
          <a:p>
            <a:r>
              <a:rPr lang="en-US" dirty="0" smtClean="0"/>
              <a:t>Find a way to get more accurate Annual Load Data</a:t>
            </a:r>
          </a:p>
          <a:p>
            <a:endParaRPr lang="en-US" dirty="0" smtClean="0"/>
          </a:p>
          <a:p>
            <a:r>
              <a:rPr lang="en-US" dirty="0" smtClean="0"/>
              <a:t>Incorporate Lead Acid battery model for simulation</a:t>
            </a:r>
          </a:p>
          <a:p>
            <a:endParaRPr lang="en-US" dirty="0" smtClean="0"/>
          </a:p>
          <a:p>
            <a:r>
              <a:rPr lang="en-US" dirty="0" smtClean="0"/>
              <a:t>Cost Analysis of the 3 battery options</a:t>
            </a:r>
          </a:p>
          <a:p>
            <a:endParaRPr lang="en-US" dirty="0"/>
          </a:p>
        </p:txBody>
      </p:sp>
    </p:spTree>
    <p:extLst>
      <p:ext uri="{BB962C8B-B14F-4D97-AF65-F5344CB8AC3E}">
        <p14:creationId xmlns:p14="http://schemas.microsoft.com/office/powerpoint/2010/main" val="389285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Gantt Chart for Deliverables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3626" y="1783251"/>
            <a:ext cx="11214100" cy="4604849"/>
          </a:xfrm>
          <a:prstGeom prst="rect">
            <a:avLst/>
          </a:prstGeom>
        </p:spPr>
      </p:pic>
      <p:sp>
        <p:nvSpPr>
          <p:cNvPr id="5" name="TextBox 4"/>
          <p:cNvSpPr txBox="1"/>
          <p:nvPr/>
        </p:nvSpPr>
        <p:spPr>
          <a:xfrm>
            <a:off x="9736428" y="6388100"/>
            <a:ext cx="2138072" cy="369332"/>
          </a:xfrm>
          <a:prstGeom prst="rect">
            <a:avLst/>
          </a:prstGeom>
          <a:noFill/>
        </p:spPr>
        <p:txBody>
          <a:bodyPr wrap="square" rtlCol="0">
            <a:spAutoFit/>
          </a:bodyPr>
          <a:lstStyle/>
          <a:p>
            <a:r>
              <a:rPr lang="en-US" dirty="0" smtClean="0"/>
              <a:t>Anthony </a:t>
            </a:r>
            <a:r>
              <a:rPr lang="en-US" dirty="0" err="1" smtClean="0"/>
              <a:t>Cappetto</a:t>
            </a:r>
            <a:endParaRPr lang="en-US" dirty="0"/>
          </a:p>
        </p:txBody>
      </p:sp>
      <p:sp>
        <p:nvSpPr>
          <p:cNvPr id="3" name="Slide Number Placeholder 2"/>
          <p:cNvSpPr>
            <a:spLocks noGrp="1"/>
          </p:cNvSpPr>
          <p:nvPr>
            <p:ph type="sldNum" sz="quarter" idx="12"/>
          </p:nvPr>
        </p:nvSpPr>
        <p:spPr>
          <a:xfrm>
            <a:off x="106853" y="6388100"/>
            <a:ext cx="753545" cy="365125"/>
          </a:xfrm>
        </p:spPr>
        <p:txBody>
          <a:bodyPr/>
          <a:lstStyle/>
          <a:p>
            <a:fld id="{436EA31D-022E-408D-AFDD-80C2ADC78155}" type="slidenum">
              <a:rPr lang="en-US" smtClean="0"/>
              <a:pPr/>
              <a:t>26</a:t>
            </a:fld>
            <a:endParaRPr lang="en-US" dirty="0"/>
          </a:p>
        </p:txBody>
      </p:sp>
    </p:spTree>
    <p:extLst>
      <p:ext uri="{BB962C8B-B14F-4D97-AF65-F5344CB8AC3E}">
        <p14:creationId xmlns:p14="http://schemas.microsoft.com/office/powerpoint/2010/main" val="1379441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397" y="215900"/>
            <a:ext cx="10353762" cy="970450"/>
          </a:xfrm>
        </p:spPr>
        <p:txBody>
          <a:bodyPr/>
          <a:lstStyle/>
          <a:p>
            <a:r>
              <a:rPr lang="en-US" dirty="0" smtClean="0"/>
              <a:t>Task Schedule</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03301" y="1028700"/>
            <a:ext cx="10009954" cy="5278205"/>
          </a:xfrm>
          <a:prstGeom prst="rect">
            <a:avLst/>
          </a:prstGeom>
        </p:spPr>
      </p:pic>
      <p:sp>
        <p:nvSpPr>
          <p:cNvPr id="5" name="TextBox 4"/>
          <p:cNvSpPr txBox="1"/>
          <p:nvPr/>
        </p:nvSpPr>
        <p:spPr>
          <a:xfrm>
            <a:off x="9710670" y="6390810"/>
            <a:ext cx="2163830" cy="369332"/>
          </a:xfrm>
          <a:prstGeom prst="rect">
            <a:avLst/>
          </a:prstGeom>
          <a:noFill/>
        </p:spPr>
        <p:txBody>
          <a:bodyPr wrap="square" rtlCol="0">
            <a:spAutoFit/>
          </a:bodyPr>
          <a:lstStyle/>
          <a:p>
            <a:r>
              <a:rPr lang="en-US" dirty="0" smtClean="0"/>
              <a:t>Anthony </a:t>
            </a:r>
            <a:r>
              <a:rPr lang="en-US" dirty="0" err="1" smtClean="0"/>
              <a:t>Cappetto</a:t>
            </a:r>
            <a:endParaRPr lang="en-US" dirty="0"/>
          </a:p>
        </p:txBody>
      </p:sp>
      <p:sp>
        <p:nvSpPr>
          <p:cNvPr id="3" name="Slide Number Placeholder 2"/>
          <p:cNvSpPr>
            <a:spLocks noGrp="1"/>
          </p:cNvSpPr>
          <p:nvPr>
            <p:ph type="sldNum" sz="quarter" idx="12"/>
          </p:nvPr>
        </p:nvSpPr>
        <p:spPr>
          <a:xfrm>
            <a:off x="233515" y="6306905"/>
            <a:ext cx="753545" cy="365125"/>
          </a:xfrm>
        </p:spPr>
        <p:txBody>
          <a:bodyPr/>
          <a:lstStyle/>
          <a:p>
            <a:fld id="{436EA31D-022E-408D-AFDD-80C2ADC78155}" type="slidenum">
              <a:rPr lang="en-US" smtClean="0"/>
              <a:pPr/>
              <a:t>27</a:t>
            </a:fld>
            <a:endParaRPr lang="en-US" dirty="0"/>
          </a:p>
        </p:txBody>
      </p:sp>
    </p:spTree>
    <p:extLst>
      <p:ext uri="{BB962C8B-B14F-4D97-AF65-F5344CB8AC3E}">
        <p14:creationId xmlns:p14="http://schemas.microsoft.com/office/powerpoint/2010/main" val="3338813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OGZEB (Off Grid Zero Emissions Building) is a Platinum LEED certified building by the U.S. Green Building Council with a mission </a:t>
            </a:r>
            <a:r>
              <a:rPr lang="en-US" dirty="0"/>
              <a:t>to showcase how alternative energy solutions can be used to lower humanity’s environmental </a:t>
            </a:r>
            <a:r>
              <a:rPr lang="en-US" dirty="0" smtClean="0"/>
              <a:t>impact.</a:t>
            </a:r>
          </a:p>
          <a:p>
            <a:r>
              <a:rPr lang="en-US" dirty="0" smtClean="0"/>
              <a:t>Ice Storage was chosen over Compressed Air Energy Storage and Molten Salt Energy Storage due mostly to its suitability to the needs of the house.</a:t>
            </a:r>
          </a:p>
          <a:p>
            <a:r>
              <a:rPr lang="en-US" dirty="0" smtClean="0"/>
              <a:t>The battery redesign and replacement also remains a top priority due to the age and lack of energy storage potential of the current battery system. Lead Acid batteries will be used over other options due mostly to their cost efficiency.</a:t>
            </a:r>
          </a:p>
          <a:p>
            <a:r>
              <a:rPr lang="en-US" dirty="0" smtClean="0"/>
              <a:t>Some important challenges the design team may have to overcome include the lack of a well defined budget, expense of materials, system integration with the house, and maintaining the standards of a Platinum LEED Certification.</a:t>
            </a:r>
          </a:p>
          <a:p>
            <a:endParaRPr lang="en-US" dirty="0"/>
          </a:p>
        </p:txBody>
      </p:sp>
      <p:sp>
        <p:nvSpPr>
          <p:cNvPr id="4" name="TextBox 3"/>
          <p:cNvSpPr txBox="1"/>
          <p:nvPr/>
        </p:nvSpPr>
        <p:spPr>
          <a:xfrm>
            <a:off x="9697792" y="6223000"/>
            <a:ext cx="2164008" cy="369332"/>
          </a:xfrm>
          <a:prstGeom prst="rect">
            <a:avLst/>
          </a:prstGeom>
          <a:noFill/>
        </p:spPr>
        <p:txBody>
          <a:bodyPr wrap="square" rtlCol="0">
            <a:spAutoFit/>
          </a:bodyPr>
          <a:lstStyle/>
          <a:p>
            <a:r>
              <a:rPr lang="en-US" dirty="0" smtClean="0"/>
              <a:t>Anthony </a:t>
            </a:r>
            <a:r>
              <a:rPr lang="en-US" dirty="0" err="1" smtClean="0"/>
              <a:t>Cappetto</a:t>
            </a:r>
            <a:endParaRPr lang="en-US" dirty="0"/>
          </a:p>
        </p:txBody>
      </p:sp>
      <p:sp>
        <p:nvSpPr>
          <p:cNvPr id="5" name="Slide Number Placeholder 4"/>
          <p:cNvSpPr>
            <a:spLocks noGrp="1"/>
          </p:cNvSpPr>
          <p:nvPr>
            <p:ph type="sldNum" sz="quarter" idx="12"/>
          </p:nvPr>
        </p:nvSpPr>
        <p:spPr>
          <a:xfrm>
            <a:off x="160250" y="6149975"/>
            <a:ext cx="753545" cy="365125"/>
          </a:xfrm>
        </p:spPr>
        <p:txBody>
          <a:bodyPr/>
          <a:lstStyle/>
          <a:p>
            <a:fld id="{436EA31D-022E-408D-AFDD-80C2ADC78155}"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314" y="1437289"/>
            <a:ext cx="10353762" cy="970450"/>
          </a:xfrm>
        </p:spPr>
        <p:txBody>
          <a:bodyPr/>
          <a:lstStyle/>
          <a:p>
            <a:r>
              <a:rPr lang="en-US" dirty="0" smtClean="0"/>
              <a:t>Questions?</a:t>
            </a:r>
            <a:endParaRPr lang="en-US" dirty="0"/>
          </a:p>
        </p:txBody>
      </p:sp>
      <p:pic>
        <p:nvPicPr>
          <p:cNvPr id="1028" name="Picture 4" descr="http://www.lifeinquebec.com/wp-content/uploads/2013/05/Question-ma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9882" y="2407739"/>
            <a:ext cx="3476625" cy="380255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204944" y="6210298"/>
            <a:ext cx="753545" cy="365125"/>
          </a:xfrm>
        </p:spPr>
        <p:txBody>
          <a:bodyPr/>
          <a:lstStyle/>
          <a:p>
            <a:fld id="{436EA31D-022E-408D-AFDD-80C2ADC78155}"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70000" lnSpcReduction="20000"/>
          </a:bodyPr>
          <a:lstStyle/>
          <a:p>
            <a:r>
              <a:rPr lang="en-US" sz="2200" dirty="0" smtClean="0"/>
              <a:t>OGZEB Background</a:t>
            </a:r>
          </a:p>
          <a:p>
            <a:r>
              <a:rPr lang="en-US" sz="2200" dirty="0" smtClean="0"/>
              <a:t>Project Scope</a:t>
            </a:r>
          </a:p>
          <a:p>
            <a:r>
              <a:rPr lang="en-US" sz="2200" dirty="0" smtClean="0"/>
              <a:t>Project Objectives</a:t>
            </a:r>
          </a:p>
          <a:p>
            <a:r>
              <a:rPr lang="en-US" sz="2200" dirty="0" smtClean="0"/>
              <a:t>Thermal Energy Storage System Concepts</a:t>
            </a:r>
          </a:p>
          <a:p>
            <a:r>
              <a:rPr lang="en-US" sz="2200" dirty="0" smtClean="0"/>
              <a:t>Concept Evaluations</a:t>
            </a:r>
          </a:p>
          <a:p>
            <a:r>
              <a:rPr lang="en-US" sz="2200" dirty="0" smtClean="0"/>
              <a:t>Concept Selection</a:t>
            </a:r>
          </a:p>
          <a:p>
            <a:r>
              <a:rPr lang="en-US" sz="2200" dirty="0" smtClean="0"/>
              <a:t>Challenges/Risks</a:t>
            </a:r>
          </a:p>
          <a:p>
            <a:r>
              <a:rPr lang="en-US" sz="2200" dirty="0" smtClean="0"/>
              <a:t>Battery Design Outline</a:t>
            </a:r>
          </a:p>
          <a:p>
            <a:r>
              <a:rPr lang="en-US" sz="2200" dirty="0" smtClean="0"/>
              <a:t>Battery Simulation</a:t>
            </a:r>
          </a:p>
          <a:p>
            <a:r>
              <a:rPr lang="en-US" sz="2200" dirty="0" smtClean="0"/>
              <a:t>Task Breakdown/Gantt Chart</a:t>
            </a:r>
          </a:p>
          <a:p>
            <a:r>
              <a:rPr lang="en-US" sz="2200" dirty="0" smtClean="0"/>
              <a:t>Summary</a:t>
            </a:r>
          </a:p>
          <a:p>
            <a:r>
              <a:rPr lang="en-US" sz="2200" dirty="0" smtClean="0"/>
              <a:t>Questions</a:t>
            </a:r>
          </a:p>
          <a:p>
            <a:endParaRPr lang="en-US" dirty="0" smtClean="0"/>
          </a:p>
          <a:p>
            <a:endParaRPr lang="en-US" dirty="0"/>
          </a:p>
        </p:txBody>
      </p:sp>
      <p:sp>
        <p:nvSpPr>
          <p:cNvPr id="4" name="TextBox 3"/>
          <p:cNvSpPr txBox="1"/>
          <p:nvPr/>
        </p:nvSpPr>
        <p:spPr>
          <a:xfrm>
            <a:off x="9927707" y="6261100"/>
            <a:ext cx="1959493" cy="381000"/>
          </a:xfrm>
          <a:prstGeom prst="rect">
            <a:avLst/>
          </a:prstGeom>
          <a:noFill/>
        </p:spPr>
        <p:txBody>
          <a:bodyPr wrap="square" rtlCol="0">
            <a:spAutoFit/>
          </a:bodyPr>
          <a:lstStyle/>
          <a:p>
            <a:r>
              <a:rPr lang="en-US" dirty="0" smtClean="0"/>
              <a:t>Lucas Dos Santos</a:t>
            </a:r>
            <a:endParaRPr lang="en-US" dirty="0"/>
          </a:p>
        </p:txBody>
      </p:sp>
      <p:sp>
        <p:nvSpPr>
          <p:cNvPr id="5" name="Slide Number Placeholder 4"/>
          <p:cNvSpPr>
            <a:spLocks noGrp="1"/>
          </p:cNvSpPr>
          <p:nvPr>
            <p:ph type="sldNum" sz="quarter" idx="12"/>
          </p:nvPr>
        </p:nvSpPr>
        <p:spPr>
          <a:xfrm>
            <a:off x="160250" y="6197600"/>
            <a:ext cx="753545" cy="365125"/>
          </a:xfrm>
        </p:spPr>
        <p:txBody>
          <a:bodyPr/>
          <a:lstStyle/>
          <a:p>
            <a:fld id="{436EA31D-022E-408D-AFDD-80C2ADC78155}" type="slidenum">
              <a:rPr lang="en-US" smtClean="0"/>
              <a:pPr/>
              <a:t>3</a:t>
            </a:fld>
            <a:endParaRPr lang="en-US" dirty="0"/>
          </a:p>
        </p:txBody>
      </p:sp>
      <p:pic>
        <p:nvPicPr>
          <p:cNvPr id="1026" name="Picture 2" descr="http://admin.tumdeniz.com/resimler/haberler/1_2012117201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276" y="2049950"/>
            <a:ext cx="4848606" cy="3206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OGZEB Background</a:t>
            </a:r>
            <a:endParaRPr lang="en-US" dirty="0"/>
          </a:p>
        </p:txBody>
      </p:sp>
      <p:sp>
        <p:nvSpPr>
          <p:cNvPr id="3" name="Content Placeholder 2"/>
          <p:cNvSpPr>
            <a:spLocks noGrp="1"/>
          </p:cNvSpPr>
          <p:nvPr>
            <p:ph idx="1"/>
          </p:nvPr>
        </p:nvSpPr>
        <p:spPr>
          <a:xfrm>
            <a:off x="913795" y="1732449"/>
            <a:ext cx="4730260" cy="4510695"/>
          </a:xfrm>
        </p:spPr>
        <p:txBody>
          <a:bodyPr>
            <a:normAutofit lnSpcReduction="10000"/>
          </a:bodyPr>
          <a:lstStyle/>
          <a:p>
            <a:r>
              <a:rPr lang="en-US" dirty="0" smtClean="0"/>
              <a:t>Off-Grid Zero Emission Building</a:t>
            </a:r>
          </a:p>
          <a:p>
            <a:r>
              <a:rPr lang="en-US" dirty="0" smtClean="0"/>
              <a:t>FSU campus between Love and Carothers Building</a:t>
            </a:r>
          </a:p>
          <a:p>
            <a:r>
              <a:rPr lang="en-US" dirty="0" smtClean="0"/>
              <a:t>U.S. Green Building Council Platinum LEED Certification</a:t>
            </a:r>
          </a:p>
          <a:p>
            <a:r>
              <a:rPr lang="en-US" dirty="0" smtClean="0"/>
              <a:t>Powered entirely by PV panels, geothermal, or solar thermal energy</a:t>
            </a:r>
          </a:p>
          <a:p>
            <a:r>
              <a:rPr lang="en-US" dirty="0" smtClean="0"/>
              <a:t>Sponsored by FSU’s Environmental and Sustainability Center</a:t>
            </a:r>
          </a:p>
          <a:p>
            <a:r>
              <a:rPr lang="en-US" dirty="0" smtClean="0"/>
              <a:t>Mission is to showcase how alternative energy solutions can be used to lower humanity’s environmental impact</a:t>
            </a:r>
          </a:p>
          <a:p>
            <a:endParaRPr lang="en-US" dirty="0"/>
          </a:p>
        </p:txBody>
      </p:sp>
      <p:pic>
        <p:nvPicPr>
          <p:cNvPr id="4" name="Picture 3"/>
          <p:cNvPicPr>
            <a:picLocks noChangeAspect="1"/>
          </p:cNvPicPr>
          <p:nvPr/>
        </p:nvPicPr>
        <p:blipFill>
          <a:blip r:embed="rId3" cstate="print"/>
          <a:stretch>
            <a:fillRect/>
          </a:stretch>
        </p:blipFill>
        <p:spPr>
          <a:xfrm>
            <a:off x="6407150" y="2011850"/>
            <a:ext cx="2501720" cy="1876290"/>
          </a:xfrm>
          <a:prstGeom prst="rect">
            <a:avLst/>
          </a:prstGeom>
        </p:spPr>
      </p:pic>
      <p:sp>
        <p:nvSpPr>
          <p:cNvPr id="5" name="TextBox 4"/>
          <p:cNvSpPr txBox="1"/>
          <p:nvPr/>
        </p:nvSpPr>
        <p:spPr>
          <a:xfrm>
            <a:off x="9927707" y="6261100"/>
            <a:ext cx="1959493" cy="381000"/>
          </a:xfrm>
          <a:prstGeom prst="rect">
            <a:avLst/>
          </a:prstGeom>
          <a:noFill/>
        </p:spPr>
        <p:txBody>
          <a:bodyPr wrap="square" rtlCol="0">
            <a:spAutoFit/>
          </a:bodyPr>
          <a:lstStyle/>
          <a:p>
            <a:r>
              <a:rPr lang="en-US" dirty="0" smtClean="0"/>
              <a:t>Lucas Dos Santos</a:t>
            </a:r>
            <a:endParaRPr lang="en-US" dirty="0"/>
          </a:p>
        </p:txBody>
      </p:sp>
      <p:sp>
        <p:nvSpPr>
          <p:cNvPr id="6" name="Slide Number Placeholder 5"/>
          <p:cNvSpPr>
            <a:spLocks noGrp="1"/>
          </p:cNvSpPr>
          <p:nvPr>
            <p:ph type="sldNum" sz="quarter" idx="12"/>
          </p:nvPr>
        </p:nvSpPr>
        <p:spPr>
          <a:xfrm>
            <a:off x="160250" y="6086475"/>
            <a:ext cx="753545" cy="365125"/>
          </a:xfrm>
        </p:spPr>
        <p:txBody>
          <a:bodyPr/>
          <a:lstStyle/>
          <a:p>
            <a:fld id="{436EA31D-022E-408D-AFDD-80C2ADC78155}" type="slidenum">
              <a:rPr lang="en-US" smtClean="0"/>
              <a:pPr/>
              <a:t>4</a:t>
            </a:fld>
            <a:endParaRPr lang="en-US"/>
          </a:p>
        </p:txBody>
      </p:sp>
      <p:pic>
        <p:nvPicPr>
          <p:cNvPr id="7" name="Picture 2" descr="https://fbcdn-sphotos-e-a.akamaihd.net/hphotos-ak-prn2/p200x200/1377337_10202482946460191_143792620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971" y="2011850"/>
            <a:ext cx="2514229" cy="1876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scontent-b.xx.fbcdn.net/hphotos-prn2/p200x200/1385386_10202482947620220_1052243255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150" y="4236546"/>
            <a:ext cx="2501720" cy="1866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scontent-a.xx.fbcdn.net/hphotos-ash3/p200x200/1000003_10202482946700197_951705554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2970" y="4201768"/>
            <a:ext cx="2514229" cy="1876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a:t>
            </a:r>
            <a:endParaRPr lang="en-US" dirty="0"/>
          </a:p>
        </p:txBody>
      </p:sp>
      <p:sp>
        <p:nvSpPr>
          <p:cNvPr id="3" name="Content Placeholder 2"/>
          <p:cNvSpPr>
            <a:spLocks noGrp="1"/>
          </p:cNvSpPr>
          <p:nvPr>
            <p:ph idx="1"/>
          </p:nvPr>
        </p:nvSpPr>
        <p:spPr>
          <a:xfrm>
            <a:off x="913795" y="1732449"/>
            <a:ext cx="4919446" cy="4058751"/>
          </a:xfrm>
        </p:spPr>
        <p:txBody>
          <a:bodyPr>
            <a:normAutofit fontScale="92500" lnSpcReduction="10000"/>
          </a:bodyPr>
          <a:lstStyle/>
          <a:p>
            <a:r>
              <a:rPr lang="en-US" dirty="0" smtClean="0"/>
              <a:t>Current solar cell output exceeds house usage</a:t>
            </a:r>
          </a:p>
          <a:p>
            <a:r>
              <a:rPr lang="en-US" dirty="0" smtClean="0"/>
              <a:t>Current battery storage system is out of date and cannot store enough energy to power the house through the night</a:t>
            </a:r>
          </a:p>
          <a:p>
            <a:r>
              <a:rPr lang="en-US" dirty="0" smtClean="0"/>
              <a:t>Excess energy beyond battery storage is run directly to ground, effectively wasting energy</a:t>
            </a:r>
          </a:p>
          <a:p>
            <a:r>
              <a:rPr lang="en-US" dirty="0" smtClean="0"/>
              <a:t>When necessary hydrogen is run through a fuel cell to power the house</a:t>
            </a:r>
          </a:p>
          <a:p>
            <a:r>
              <a:rPr lang="en-US" dirty="0" smtClean="0"/>
              <a:t>Purchasing new batteries is extremely expensive and unsustainable</a:t>
            </a:r>
          </a:p>
          <a:p>
            <a:endParaRPr lang="en-US" dirty="0"/>
          </a:p>
        </p:txBody>
      </p:sp>
      <p:pic>
        <p:nvPicPr>
          <p:cNvPr id="4" name="Picture 3"/>
          <p:cNvPicPr>
            <a:picLocks noChangeAspect="1"/>
          </p:cNvPicPr>
          <p:nvPr/>
        </p:nvPicPr>
        <p:blipFill>
          <a:blip r:embed="rId2" cstate="print"/>
          <a:stretch>
            <a:fillRect/>
          </a:stretch>
        </p:blipFill>
        <p:spPr>
          <a:xfrm>
            <a:off x="6538912" y="1654266"/>
            <a:ext cx="4995345" cy="4532618"/>
          </a:xfrm>
          <a:prstGeom prst="rect">
            <a:avLst/>
          </a:prstGeom>
        </p:spPr>
      </p:pic>
      <p:sp>
        <p:nvSpPr>
          <p:cNvPr id="5" name="TextBox 4"/>
          <p:cNvSpPr txBox="1"/>
          <p:nvPr/>
        </p:nvSpPr>
        <p:spPr>
          <a:xfrm>
            <a:off x="9927707" y="6261100"/>
            <a:ext cx="1959493" cy="381000"/>
          </a:xfrm>
          <a:prstGeom prst="rect">
            <a:avLst/>
          </a:prstGeom>
          <a:noFill/>
        </p:spPr>
        <p:txBody>
          <a:bodyPr wrap="square" rtlCol="0">
            <a:spAutoFit/>
          </a:bodyPr>
          <a:lstStyle/>
          <a:p>
            <a:r>
              <a:rPr lang="en-US" dirty="0" smtClean="0"/>
              <a:t>Lucas Dos Santos</a:t>
            </a:r>
            <a:endParaRPr lang="en-US" dirty="0"/>
          </a:p>
        </p:txBody>
      </p:sp>
      <p:sp>
        <p:nvSpPr>
          <p:cNvPr id="6" name="Slide Number Placeholder 5"/>
          <p:cNvSpPr>
            <a:spLocks noGrp="1"/>
          </p:cNvSpPr>
          <p:nvPr>
            <p:ph type="sldNum" sz="quarter" idx="12"/>
          </p:nvPr>
        </p:nvSpPr>
        <p:spPr>
          <a:xfrm>
            <a:off x="328611" y="6261100"/>
            <a:ext cx="753545" cy="365125"/>
          </a:xfrm>
        </p:spPr>
        <p:txBody>
          <a:bodyPr/>
          <a:lstStyle/>
          <a:p>
            <a:fld id="{436EA31D-022E-408D-AFDD-80C2ADC78155}"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Expectations</a:t>
            </a:r>
            <a:endParaRPr lang="en-US" dirty="0"/>
          </a:p>
        </p:txBody>
      </p:sp>
      <p:sp>
        <p:nvSpPr>
          <p:cNvPr id="3" name="Content Placeholder 2"/>
          <p:cNvSpPr>
            <a:spLocks noGrp="1"/>
          </p:cNvSpPr>
          <p:nvPr>
            <p:ph idx="1"/>
          </p:nvPr>
        </p:nvSpPr>
        <p:spPr/>
        <p:txBody>
          <a:bodyPr>
            <a:normAutofit fontScale="70000" lnSpcReduction="20000"/>
          </a:bodyPr>
          <a:lstStyle/>
          <a:p>
            <a:pPr marL="36900" indent="0">
              <a:buNone/>
            </a:pPr>
            <a:r>
              <a:rPr lang="en-US" sz="2600" dirty="0" smtClean="0">
                <a:ln w="18415" cmpd="sng">
                  <a:solidFill>
                    <a:srgbClr val="FFFFFF"/>
                  </a:solidFill>
                  <a:prstDash val="solid"/>
                </a:ln>
                <a:solidFill>
                  <a:srgbClr val="FFFFFF"/>
                </a:solidFill>
                <a:effectLst/>
              </a:rPr>
              <a:t>1. Battery design:</a:t>
            </a:r>
            <a:r>
              <a:rPr lang="en-US" sz="2600" dirty="0">
                <a:ln w="18415" cmpd="sng">
                  <a:solidFill>
                    <a:srgbClr val="FFFFFF"/>
                  </a:solidFill>
                  <a:prstDash val="solid"/>
                </a:ln>
                <a:solidFill>
                  <a:srgbClr val="FFFFFF"/>
                </a:solidFill>
                <a:effectLst/>
              </a:rPr>
              <a:t>    </a:t>
            </a:r>
          </a:p>
          <a:p>
            <a:pPr marL="720000" lvl="2" indent="0">
              <a:buNone/>
            </a:pPr>
            <a:r>
              <a:rPr lang="en-US" sz="2600" dirty="0" smtClean="0">
                <a:ln w="18415" cmpd="sng">
                  <a:solidFill>
                    <a:srgbClr val="FFFFFF"/>
                  </a:solidFill>
                  <a:prstDash val="solid"/>
                </a:ln>
                <a:solidFill>
                  <a:srgbClr val="FFFFFF"/>
                </a:solidFill>
                <a:effectLst/>
              </a:rPr>
              <a:t>	a. Gathering Data</a:t>
            </a:r>
          </a:p>
          <a:p>
            <a:pPr marL="36900" indent="0">
              <a:buNone/>
            </a:pPr>
            <a:r>
              <a:rPr lang="en-US" sz="2600" dirty="0">
                <a:ln w="18415" cmpd="sng">
                  <a:solidFill>
                    <a:srgbClr val="FFFFFF"/>
                  </a:solidFill>
                  <a:prstDash val="solid"/>
                </a:ln>
                <a:solidFill>
                  <a:srgbClr val="FFFFFF"/>
                </a:solidFill>
                <a:effectLst/>
              </a:rPr>
              <a:t>	</a:t>
            </a:r>
            <a:r>
              <a:rPr lang="en-US" sz="2600" dirty="0" smtClean="0">
                <a:ln w="18415" cmpd="sng">
                  <a:solidFill>
                    <a:srgbClr val="FFFFFF"/>
                  </a:solidFill>
                  <a:prstDash val="solid"/>
                </a:ln>
                <a:solidFill>
                  <a:srgbClr val="FFFFFF"/>
                </a:solidFill>
                <a:effectLst/>
              </a:rPr>
              <a:t>	b. Battery selection</a:t>
            </a:r>
            <a:endParaRPr lang="en-US" sz="2600" dirty="0">
              <a:ln w="18415" cmpd="sng">
                <a:solidFill>
                  <a:srgbClr val="FFFFFF"/>
                </a:solidFill>
                <a:prstDash val="solid"/>
              </a:ln>
              <a:solidFill>
                <a:srgbClr val="FFFFFF"/>
              </a:solidFill>
              <a:effectLst/>
            </a:endParaRPr>
          </a:p>
          <a:p>
            <a:pPr marL="36900" indent="0">
              <a:buNone/>
            </a:pPr>
            <a:r>
              <a:rPr lang="en-US" sz="2600" dirty="0">
                <a:ln w="18415" cmpd="sng">
                  <a:solidFill>
                    <a:srgbClr val="FFFFFF"/>
                  </a:solidFill>
                  <a:prstDash val="solid"/>
                </a:ln>
                <a:solidFill>
                  <a:srgbClr val="FFFFFF"/>
                </a:solidFill>
                <a:effectLst/>
              </a:rPr>
              <a:t>2</a:t>
            </a:r>
            <a:r>
              <a:rPr lang="en-US" sz="2600" dirty="0" smtClean="0">
                <a:ln w="18415" cmpd="sng">
                  <a:solidFill>
                    <a:srgbClr val="FFFFFF"/>
                  </a:solidFill>
                  <a:prstDash val="solid"/>
                </a:ln>
                <a:solidFill>
                  <a:srgbClr val="FFFFFF"/>
                </a:solidFill>
                <a:effectLst/>
              </a:rPr>
              <a:t>. Grid</a:t>
            </a:r>
            <a:r>
              <a:rPr lang="en-US" sz="2600" dirty="0">
                <a:ln w="18415" cmpd="sng">
                  <a:solidFill>
                    <a:srgbClr val="FFFFFF"/>
                  </a:solidFill>
                  <a:prstDash val="solid"/>
                </a:ln>
                <a:solidFill>
                  <a:srgbClr val="FFFFFF"/>
                </a:solidFill>
                <a:effectLst/>
              </a:rPr>
              <a:t>-connected electrical system design ( PV, battery, grid)</a:t>
            </a:r>
          </a:p>
          <a:p>
            <a:pPr marL="36900" indent="0">
              <a:buNone/>
            </a:pPr>
            <a:r>
              <a:rPr lang="en-US" sz="2600" dirty="0">
                <a:ln w="18415" cmpd="sng">
                  <a:solidFill>
                    <a:srgbClr val="FFFFFF"/>
                  </a:solidFill>
                  <a:prstDash val="solid"/>
                </a:ln>
                <a:solidFill>
                  <a:srgbClr val="FFFFFF"/>
                </a:solidFill>
                <a:effectLst/>
              </a:rPr>
              <a:t>	</a:t>
            </a:r>
            <a:r>
              <a:rPr lang="en-US" sz="2600" dirty="0" smtClean="0">
                <a:ln w="18415" cmpd="sng">
                  <a:solidFill>
                    <a:srgbClr val="FFFFFF"/>
                  </a:solidFill>
                  <a:prstDash val="solid"/>
                </a:ln>
                <a:solidFill>
                  <a:srgbClr val="FFFFFF"/>
                </a:solidFill>
                <a:effectLst/>
              </a:rPr>
              <a:t>	a. House </a:t>
            </a:r>
            <a:r>
              <a:rPr lang="en-US" sz="2600" dirty="0">
                <a:ln w="18415" cmpd="sng">
                  <a:solidFill>
                    <a:srgbClr val="FFFFFF"/>
                  </a:solidFill>
                  <a:prstDash val="solid"/>
                </a:ln>
                <a:solidFill>
                  <a:srgbClr val="FFFFFF"/>
                </a:solidFill>
                <a:effectLst/>
              </a:rPr>
              <a:t>power system configuration and </a:t>
            </a:r>
            <a:r>
              <a:rPr lang="en-US" sz="2600" dirty="0" smtClean="0">
                <a:ln w="18415" cmpd="sng">
                  <a:solidFill>
                    <a:srgbClr val="FFFFFF"/>
                  </a:solidFill>
                  <a:prstDash val="solid"/>
                </a:ln>
                <a:solidFill>
                  <a:srgbClr val="FFFFFF"/>
                </a:solidFill>
                <a:effectLst/>
              </a:rPr>
              <a:t>control</a:t>
            </a:r>
            <a:endParaRPr lang="en-US" sz="2600" dirty="0">
              <a:ln w="18415" cmpd="sng">
                <a:solidFill>
                  <a:srgbClr val="FFFFFF"/>
                </a:solidFill>
                <a:prstDash val="solid"/>
              </a:ln>
              <a:solidFill>
                <a:srgbClr val="FFFFFF"/>
              </a:solidFill>
              <a:effectLst/>
            </a:endParaRPr>
          </a:p>
          <a:p>
            <a:pPr marL="36900" indent="0">
              <a:buNone/>
            </a:pPr>
            <a:r>
              <a:rPr lang="en-US" sz="2600" dirty="0" smtClean="0">
                <a:ln w="18415" cmpd="sng">
                  <a:solidFill>
                    <a:srgbClr val="FFFFFF"/>
                  </a:solidFill>
                  <a:prstDash val="solid"/>
                </a:ln>
                <a:solidFill>
                  <a:srgbClr val="FFFFFF"/>
                </a:solidFill>
                <a:effectLst/>
              </a:rPr>
              <a:t>		b. Tallahassee </a:t>
            </a:r>
            <a:r>
              <a:rPr lang="en-US" sz="2600" dirty="0">
                <a:ln w="18415" cmpd="sng">
                  <a:solidFill>
                    <a:srgbClr val="FFFFFF"/>
                  </a:solidFill>
                  <a:prstDash val="solid"/>
                </a:ln>
                <a:solidFill>
                  <a:srgbClr val="FFFFFF"/>
                </a:solidFill>
                <a:effectLst/>
              </a:rPr>
              <a:t>utility, smart meter, smart device</a:t>
            </a:r>
          </a:p>
          <a:p>
            <a:pPr marL="36900" indent="0">
              <a:buNone/>
            </a:pPr>
            <a:r>
              <a:rPr lang="en-US" sz="2600" dirty="0" smtClean="0">
                <a:ln w="18415" cmpd="sng">
                  <a:solidFill>
                    <a:srgbClr val="FFFFFF"/>
                  </a:solidFill>
                  <a:prstDash val="solid"/>
                </a:ln>
                <a:solidFill>
                  <a:srgbClr val="FFFFFF"/>
                </a:solidFill>
                <a:effectLst/>
              </a:rPr>
              <a:t>3. </a:t>
            </a:r>
            <a:r>
              <a:rPr lang="en-US" sz="2600" dirty="0">
                <a:ln w="18415" cmpd="sng">
                  <a:solidFill>
                    <a:srgbClr val="FFFFFF"/>
                  </a:solidFill>
                  <a:prstDash val="solid"/>
                </a:ln>
                <a:solidFill>
                  <a:srgbClr val="FFFFFF"/>
                </a:solidFill>
                <a:effectLst/>
              </a:rPr>
              <a:t>Efficiency:    </a:t>
            </a:r>
          </a:p>
          <a:p>
            <a:pPr marL="36900" indent="0">
              <a:buNone/>
            </a:pPr>
            <a:r>
              <a:rPr lang="en-US" sz="2600" dirty="0">
                <a:ln w="18415" cmpd="sng">
                  <a:solidFill>
                    <a:srgbClr val="FFFFFF"/>
                  </a:solidFill>
                  <a:prstDash val="solid"/>
                </a:ln>
                <a:solidFill>
                  <a:srgbClr val="FFFFFF"/>
                </a:solidFill>
                <a:effectLst/>
              </a:rPr>
              <a:t>		a. Stand-alone</a:t>
            </a:r>
          </a:p>
          <a:p>
            <a:pPr marL="36900" indent="0">
              <a:buNone/>
            </a:pPr>
            <a:r>
              <a:rPr lang="en-US" sz="2600" dirty="0">
                <a:ln w="18415" cmpd="sng">
                  <a:solidFill>
                    <a:srgbClr val="FFFFFF"/>
                  </a:solidFill>
                  <a:prstDash val="solid"/>
                </a:ln>
                <a:solidFill>
                  <a:srgbClr val="FFFFFF"/>
                </a:solidFill>
                <a:effectLst/>
              </a:rPr>
              <a:t> 		b. Grid-connected</a:t>
            </a:r>
          </a:p>
          <a:p>
            <a:pPr marL="36900" indent="0">
              <a:buNone/>
            </a:pPr>
            <a:r>
              <a:rPr lang="en-US" sz="2600" dirty="0" smtClean="0">
                <a:ln w="18415" cmpd="sng">
                  <a:solidFill>
                    <a:srgbClr val="FFFFFF"/>
                  </a:solidFill>
                  <a:prstDash val="solid"/>
                </a:ln>
                <a:solidFill>
                  <a:srgbClr val="FFFFFF"/>
                </a:solidFill>
                <a:effectLst/>
              </a:rPr>
              <a:t>4. Battery </a:t>
            </a:r>
            <a:r>
              <a:rPr lang="en-US" sz="2600" dirty="0">
                <a:ln w="18415" cmpd="sng">
                  <a:solidFill>
                    <a:srgbClr val="FFFFFF"/>
                  </a:solidFill>
                  <a:prstDash val="solid"/>
                </a:ln>
                <a:solidFill>
                  <a:srgbClr val="FFFFFF"/>
                </a:solidFill>
                <a:effectLst/>
              </a:rPr>
              <a:t>thermal management</a:t>
            </a:r>
          </a:p>
          <a:p>
            <a:pPr marL="36900" indent="0">
              <a:buNone/>
            </a:pPr>
            <a:r>
              <a:rPr lang="en-US" sz="2600" dirty="0">
                <a:ln w="18415" cmpd="sng">
                  <a:solidFill>
                    <a:srgbClr val="FFFFFF"/>
                  </a:solidFill>
                  <a:prstDash val="solid"/>
                </a:ln>
                <a:solidFill>
                  <a:srgbClr val="FFFFFF"/>
                </a:solidFill>
                <a:effectLst/>
              </a:rPr>
              <a:t>5</a:t>
            </a:r>
            <a:r>
              <a:rPr lang="en-US" sz="2600" dirty="0" smtClean="0">
                <a:ln w="18415" cmpd="sng">
                  <a:solidFill>
                    <a:srgbClr val="FFFFFF"/>
                  </a:solidFill>
                  <a:prstDash val="solid"/>
                </a:ln>
                <a:solidFill>
                  <a:srgbClr val="FFFFFF"/>
                </a:solidFill>
                <a:effectLst/>
              </a:rPr>
              <a:t>. PV </a:t>
            </a:r>
            <a:r>
              <a:rPr lang="en-US" sz="2600" dirty="0">
                <a:ln w="18415" cmpd="sng">
                  <a:solidFill>
                    <a:srgbClr val="FFFFFF"/>
                  </a:solidFill>
                  <a:prstDash val="solid"/>
                </a:ln>
                <a:solidFill>
                  <a:srgbClr val="FFFFFF"/>
                </a:solidFill>
                <a:effectLst/>
              </a:rPr>
              <a:t>thermal energy</a:t>
            </a:r>
            <a:endParaRPr lang="en-US" sz="2600" dirty="0" smtClean="0">
              <a:ln w="18415" cmpd="sng">
                <a:solidFill>
                  <a:srgbClr val="FFFFFF"/>
                </a:solidFill>
                <a:prstDash val="solid"/>
              </a:ln>
              <a:solidFill>
                <a:srgbClr val="FFFFFF"/>
              </a:solidFill>
              <a:effectLst/>
            </a:endParaRPr>
          </a:p>
          <a:p>
            <a:endParaRPr lang="en-US" dirty="0"/>
          </a:p>
        </p:txBody>
      </p:sp>
      <p:sp>
        <p:nvSpPr>
          <p:cNvPr id="4" name="TextBox 3"/>
          <p:cNvSpPr txBox="1"/>
          <p:nvPr/>
        </p:nvSpPr>
        <p:spPr>
          <a:xfrm>
            <a:off x="9745824" y="6223000"/>
            <a:ext cx="2115976" cy="369332"/>
          </a:xfrm>
          <a:prstGeom prst="rect">
            <a:avLst/>
          </a:prstGeom>
          <a:noFill/>
        </p:spPr>
        <p:txBody>
          <a:bodyPr wrap="square" rtlCol="0">
            <a:spAutoFit/>
          </a:bodyPr>
          <a:lstStyle/>
          <a:p>
            <a:r>
              <a:rPr lang="en-US" dirty="0" smtClean="0"/>
              <a:t>Anthony </a:t>
            </a:r>
            <a:r>
              <a:rPr lang="en-US" dirty="0" err="1" smtClean="0"/>
              <a:t>Cappetto</a:t>
            </a:r>
            <a:endParaRPr lang="en-US" dirty="0"/>
          </a:p>
        </p:txBody>
      </p:sp>
      <p:sp>
        <p:nvSpPr>
          <p:cNvPr id="5" name="Slide Number Placeholder 4"/>
          <p:cNvSpPr>
            <a:spLocks noGrp="1"/>
          </p:cNvSpPr>
          <p:nvPr>
            <p:ph type="sldNum" sz="quarter" idx="12"/>
          </p:nvPr>
        </p:nvSpPr>
        <p:spPr>
          <a:xfrm>
            <a:off x="160250" y="6343650"/>
            <a:ext cx="753545" cy="365125"/>
          </a:xfrm>
        </p:spPr>
        <p:txBody>
          <a:bodyPr/>
          <a:lstStyle/>
          <a:p>
            <a:fld id="{436EA31D-022E-408D-AFDD-80C2ADC78155}" type="slidenum">
              <a:rPr lang="en-US" smtClean="0"/>
              <a:pPr/>
              <a:t>6</a:t>
            </a:fld>
            <a:endParaRPr lang="en-US"/>
          </a:p>
        </p:txBody>
      </p:sp>
      <p:pic>
        <p:nvPicPr>
          <p:cNvPr id="6" name="Picture 2" descr="http://apps.co.marion.or.us/imagegallery/ES_PhotoGallery/images/Car%20Battery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824" y="2136775"/>
            <a:ext cx="4381500" cy="31526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6568966" y="1732449"/>
            <a:ext cx="4971393" cy="4773454"/>
          </a:xfrm>
        </p:spPr>
        <p:txBody>
          <a:bodyPr>
            <a:normAutofit lnSpcReduction="10000"/>
          </a:bodyPr>
          <a:lstStyle/>
          <a:p>
            <a:r>
              <a:rPr lang="en-US" dirty="0" smtClean="0"/>
              <a:t>The goal of the group is to create a hybrid thermal/electrical storage system capable of storing enough energy to power the house throughout the night</a:t>
            </a:r>
          </a:p>
          <a:p>
            <a:r>
              <a:rPr lang="en-US" dirty="0" smtClean="0"/>
              <a:t> The thermal storage system will work in tandem with a smaller, more optimized battery array</a:t>
            </a:r>
          </a:p>
          <a:p>
            <a:r>
              <a:rPr lang="en-US" dirty="0" smtClean="0"/>
              <a:t>The new system will maintain the OGZEB’s commitment to environmental sustainability</a:t>
            </a:r>
          </a:p>
          <a:p>
            <a:r>
              <a:rPr lang="en-US" dirty="0" smtClean="0"/>
              <a:t>The system will be as inherently safe as possible</a:t>
            </a:r>
          </a:p>
          <a:p>
            <a:r>
              <a:rPr lang="en-US" dirty="0" smtClean="0"/>
              <a:t> System will be developed as cheaply as possible</a:t>
            </a:r>
            <a:endParaRPr lang="en-US" dirty="0"/>
          </a:p>
        </p:txBody>
      </p:sp>
      <p:pic>
        <p:nvPicPr>
          <p:cNvPr id="4" name="Picture 3"/>
          <p:cNvPicPr>
            <a:picLocks noChangeAspect="1"/>
          </p:cNvPicPr>
          <p:nvPr/>
        </p:nvPicPr>
        <p:blipFill>
          <a:blip r:embed="rId2" cstate="print"/>
          <a:stretch>
            <a:fillRect/>
          </a:stretch>
        </p:blipFill>
        <p:spPr>
          <a:xfrm>
            <a:off x="614963" y="1458763"/>
            <a:ext cx="5216525" cy="4802337"/>
          </a:xfrm>
          <a:prstGeom prst="rect">
            <a:avLst/>
          </a:prstGeom>
        </p:spPr>
      </p:pic>
      <p:sp>
        <p:nvSpPr>
          <p:cNvPr id="5" name="TextBox 4"/>
          <p:cNvSpPr txBox="1"/>
          <p:nvPr/>
        </p:nvSpPr>
        <p:spPr>
          <a:xfrm>
            <a:off x="9927707" y="6261100"/>
            <a:ext cx="1959493" cy="381000"/>
          </a:xfrm>
          <a:prstGeom prst="rect">
            <a:avLst/>
          </a:prstGeom>
          <a:noFill/>
        </p:spPr>
        <p:txBody>
          <a:bodyPr wrap="square" rtlCol="0">
            <a:spAutoFit/>
          </a:bodyPr>
          <a:lstStyle/>
          <a:p>
            <a:r>
              <a:rPr lang="en-US" dirty="0" smtClean="0"/>
              <a:t>Lucas Dos Santos</a:t>
            </a:r>
            <a:endParaRPr lang="en-US" dirty="0"/>
          </a:p>
        </p:txBody>
      </p:sp>
      <p:sp>
        <p:nvSpPr>
          <p:cNvPr id="6" name="Slide Number Placeholder 5"/>
          <p:cNvSpPr>
            <a:spLocks noGrp="1"/>
          </p:cNvSpPr>
          <p:nvPr>
            <p:ph type="sldNum" sz="quarter" idx="12"/>
          </p:nvPr>
        </p:nvSpPr>
        <p:spPr>
          <a:xfrm>
            <a:off x="0" y="6323340"/>
            <a:ext cx="753545" cy="365125"/>
          </a:xfrm>
        </p:spPr>
        <p:txBody>
          <a:bodyPr/>
          <a:lstStyle/>
          <a:p>
            <a:fld id="{436EA31D-022E-408D-AFDD-80C2ADC78155}"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stretch>
            <a:fillRect/>
          </a:stretch>
        </p:blipFill>
        <p:spPr>
          <a:xfrm>
            <a:off x="8441028" y="1167606"/>
            <a:ext cx="3209892" cy="2233899"/>
          </a:xfrm>
          <a:prstGeom prst="rect">
            <a:avLst/>
          </a:prstGeom>
        </p:spPr>
      </p:pic>
      <p:sp>
        <p:nvSpPr>
          <p:cNvPr id="14" name="Multiply 13"/>
          <p:cNvSpPr/>
          <p:nvPr/>
        </p:nvSpPr>
        <p:spPr>
          <a:xfrm>
            <a:off x="8414826" y="1222568"/>
            <a:ext cx="3262296" cy="2143436"/>
          </a:xfrm>
          <a:prstGeom prst="mathMultiply">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4" y="197156"/>
            <a:ext cx="10353762" cy="970450"/>
          </a:xfrm>
        </p:spPr>
        <p:txBody>
          <a:bodyPr>
            <a:normAutofit fontScale="90000"/>
          </a:bodyPr>
          <a:lstStyle/>
          <a:p>
            <a:r>
              <a:rPr lang="en-US" dirty="0" smtClean="0"/>
              <a:t>Potential Thermal/Mechanical Design Concepts</a:t>
            </a:r>
            <a:endParaRPr lang="en-US" dirty="0"/>
          </a:p>
        </p:txBody>
      </p:sp>
      <p:pic>
        <p:nvPicPr>
          <p:cNvPr id="8" name="Picture 7"/>
          <p:cNvPicPr>
            <a:picLocks noChangeAspect="1"/>
          </p:cNvPicPr>
          <p:nvPr/>
        </p:nvPicPr>
        <p:blipFill>
          <a:blip r:embed="rId3" cstate="print"/>
          <a:stretch>
            <a:fillRect/>
          </a:stretch>
        </p:blipFill>
        <p:spPr>
          <a:xfrm>
            <a:off x="1739330" y="3922548"/>
            <a:ext cx="3591632" cy="2394421"/>
          </a:xfrm>
          <a:prstGeom prst="rect">
            <a:avLst/>
          </a:prstGeom>
        </p:spPr>
      </p:pic>
      <p:pic>
        <p:nvPicPr>
          <p:cNvPr id="11" name="Picture 10"/>
          <p:cNvPicPr>
            <a:picLocks noChangeAspect="1"/>
          </p:cNvPicPr>
          <p:nvPr/>
        </p:nvPicPr>
        <p:blipFill>
          <a:blip r:embed="rId4" cstate="print"/>
          <a:stretch>
            <a:fillRect/>
          </a:stretch>
        </p:blipFill>
        <p:spPr>
          <a:xfrm>
            <a:off x="6748943" y="3922547"/>
            <a:ext cx="3297031" cy="2394421"/>
          </a:xfrm>
          <a:prstGeom prst="rect">
            <a:avLst/>
          </a:prstGeom>
        </p:spPr>
      </p:pic>
      <p:sp>
        <p:nvSpPr>
          <p:cNvPr id="13" name="TextBox 12"/>
          <p:cNvSpPr txBox="1"/>
          <p:nvPr/>
        </p:nvSpPr>
        <p:spPr>
          <a:xfrm>
            <a:off x="800935" y="3466779"/>
            <a:ext cx="2829823" cy="369332"/>
          </a:xfrm>
          <a:prstGeom prst="rect">
            <a:avLst/>
          </a:prstGeom>
          <a:noFill/>
          <a:ln>
            <a:solidFill>
              <a:schemeClr val="tx1"/>
            </a:solidFill>
          </a:ln>
        </p:spPr>
        <p:txBody>
          <a:bodyPr wrap="square" rtlCol="0">
            <a:spAutoFit/>
          </a:bodyPr>
          <a:lstStyle/>
          <a:p>
            <a:r>
              <a:rPr lang="en-US" dirty="0" smtClean="0"/>
              <a:t>a) Compressed Air Storage</a:t>
            </a:r>
            <a:endParaRPr lang="en-US" dirty="0"/>
          </a:p>
        </p:txBody>
      </p:sp>
      <p:sp>
        <p:nvSpPr>
          <p:cNvPr id="15" name="TextBox 14"/>
          <p:cNvSpPr txBox="1"/>
          <p:nvPr/>
        </p:nvSpPr>
        <p:spPr>
          <a:xfrm>
            <a:off x="4433325" y="3456467"/>
            <a:ext cx="3314700" cy="369332"/>
          </a:xfrm>
          <a:prstGeom prst="rect">
            <a:avLst/>
          </a:prstGeom>
          <a:noFill/>
          <a:ln>
            <a:solidFill>
              <a:schemeClr val="tx1"/>
            </a:solidFill>
          </a:ln>
        </p:spPr>
        <p:txBody>
          <a:bodyPr wrap="square" rtlCol="0">
            <a:spAutoFit/>
          </a:bodyPr>
          <a:lstStyle/>
          <a:p>
            <a:r>
              <a:rPr lang="en-US" dirty="0" smtClean="0"/>
              <a:t>b) Molten Salt Thermal Storage</a:t>
            </a:r>
            <a:endParaRPr lang="en-US" dirty="0"/>
          </a:p>
        </p:txBody>
      </p:sp>
      <p:sp>
        <p:nvSpPr>
          <p:cNvPr id="16" name="TextBox 15"/>
          <p:cNvSpPr txBox="1"/>
          <p:nvPr/>
        </p:nvSpPr>
        <p:spPr>
          <a:xfrm>
            <a:off x="8388624" y="3456467"/>
            <a:ext cx="3314700" cy="369332"/>
          </a:xfrm>
          <a:prstGeom prst="rect">
            <a:avLst/>
          </a:prstGeom>
          <a:noFill/>
          <a:ln>
            <a:solidFill>
              <a:schemeClr val="tx1"/>
            </a:solidFill>
          </a:ln>
        </p:spPr>
        <p:txBody>
          <a:bodyPr wrap="square" rtlCol="0">
            <a:spAutoFit/>
          </a:bodyPr>
          <a:lstStyle/>
          <a:p>
            <a:r>
              <a:rPr lang="en-US" dirty="0" smtClean="0"/>
              <a:t>c) Hydroelectric Energy Storage</a:t>
            </a:r>
            <a:endParaRPr lang="en-US" dirty="0"/>
          </a:p>
        </p:txBody>
      </p:sp>
      <p:sp>
        <p:nvSpPr>
          <p:cNvPr id="17" name="TextBox 16"/>
          <p:cNvSpPr txBox="1"/>
          <p:nvPr/>
        </p:nvSpPr>
        <p:spPr>
          <a:xfrm>
            <a:off x="2826444" y="6368500"/>
            <a:ext cx="1417403" cy="369332"/>
          </a:xfrm>
          <a:prstGeom prst="rect">
            <a:avLst/>
          </a:prstGeom>
          <a:noFill/>
          <a:ln>
            <a:solidFill>
              <a:schemeClr val="tx1"/>
            </a:solidFill>
          </a:ln>
        </p:spPr>
        <p:txBody>
          <a:bodyPr wrap="square" rtlCol="0">
            <a:spAutoFit/>
          </a:bodyPr>
          <a:lstStyle/>
          <a:p>
            <a:r>
              <a:rPr lang="en-US" dirty="0" smtClean="0"/>
              <a:t>d) Flywheel</a:t>
            </a:r>
            <a:endParaRPr lang="en-US" dirty="0"/>
          </a:p>
        </p:txBody>
      </p:sp>
      <p:sp>
        <p:nvSpPr>
          <p:cNvPr id="18" name="TextBox 17"/>
          <p:cNvSpPr txBox="1"/>
          <p:nvPr/>
        </p:nvSpPr>
        <p:spPr>
          <a:xfrm>
            <a:off x="7601461" y="6368500"/>
            <a:ext cx="1591994" cy="369332"/>
          </a:xfrm>
          <a:prstGeom prst="rect">
            <a:avLst/>
          </a:prstGeom>
          <a:noFill/>
          <a:ln>
            <a:solidFill>
              <a:schemeClr val="tx1"/>
            </a:solidFill>
          </a:ln>
        </p:spPr>
        <p:txBody>
          <a:bodyPr wrap="square" rtlCol="0">
            <a:spAutoFit/>
          </a:bodyPr>
          <a:lstStyle/>
          <a:p>
            <a:r>
              <a:rPr lang="en-US" dirty="0" smtClean="0"/>
              <a:t>e) Ice Storage</a:t>
            </a:r>
            <a:endParaRPr lang="en-US" dirty="0"/>
          </a:p>
        </p:txBody>
      </p:sp>
      <p:sp>
        <p:nvSpPr>
          <p:cNvPr id="20" name="Multiply 19"/>
          <p:cNvSpPr/>
          <p:nvPr/>
        </p:nvSpPr>
        <p:spPr>
          <a:xfrm>
            <a:off x="1903997" y="4038163"/>
            <a:ext cx="3262296" cy="2143436"/>
          </a:xfrm>
          <a:prstGeom prst="mathMultiply">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mg.directindustry.com/images_di/photo-g/compressed-air-tank-64026-23027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794" y="1187940"/>
            <a:ext cx="2604106" cy="22136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asme.org/getmedia/76212700-58b4-41e8-8e4a-a5fc909749eb/Salt_Heat_Transfer_Fluids_in_CSP-Heat_Transfer-01.jpg.aspx?width=3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9197" y="1194213"/>
            <a:ext cx="2860534" cy="22072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88600" y="6316968"/>
            <a:ext cx="1663700" cy="369332"/>
          </a:xfrm>
          <a:prstGeom prst="rect">
            <a:avLst/>
          </a:prstGeom>
          <a:noFill/>
        </p:spPr>
        <p:txBody>
          <a:bodyPr wrap="square" rtlCol="0">
            <a:spAutoFit/>
          </a:bodyPr>
          <a:lstStyle/>
          <a:p>
            <a:r>
              <a:rPr lang="en-US" dirty="0" smtClean="0"/>
              <a:t>Nicholas Kraft</a:t>
            </a:r>
            <a:endParaRPr lang="en-US" dirty="0"/>
          </a:p>
        </p:txBody>
      </p:sp>
      <p:sp>
        <p:nvSpPr>
          <p:cNvPr id="4" name="Slide Number Placeholder 3"/>
          <p:cNvSpPr>
            <a:spLocks noGrp="1"/>
          </p:cNvSpPr>
          <p:nvPr>
            <p:ph type="sldNum" sz="quarter" idx="12"/>
          </p:nvPr>
        </p:nvSpPr>
        <p:spPr>
          <a:xfrm>
            <a:off x="167412" y="6316968"/>
            <a:ext cx="753545" cy="365125"/>
          </a:xfrm>
        </p:spPr>
        <p:txBody>
          <a:bodyPr/>
          <a:lstStyle/>
          <a:p>
            <a:fld id="{436EA31D-022E-408D-AFDD-80C2ADC78155}" type="slidenum">
              <a:rPr lang="en-US" smtClean="0"/>
              <a:pPr/>
              <a:t>8</a:t>
            </a:fld>
            <a:endParaRPr lang="en-US"/>
          </a:p>
        </p:txBody>
      </p:sp>
    </p:spTree>
    <p:extLst>
      <p:ext uri="{BB962C8B-B14F-4D97-AF65-F5344CB8AC3E}">
        <p14:creationId xmlns:p14="http://schemas.microsoft.com/office/powerpoint/2010/main" val="179383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Molten Salt Heat Exchanger</a:t>
            </a:r>
            <a:endParaRPr lang="en-US" dirty="0"/>
          </a:p>
        </p:txBody>
      </p:sp>
      <p:pic>
        <p:nvPicPr>
          <p:cNvPr id="4" name="Content Placeholder 3"/>
          <p:cNvPicPr>
            <a:picLocks noGrp="1" noChangeAspect="1"/>
          </p:cNvPicPr>
          <p:nvPr>
            <p:ph idx="1"/>
          </p:nvPr>
        </p:nvPicPr>
        <p:blipFill>
          <a:blip r:embed="rId2" cstate="print"/>
          <a:stretch>
            <a:fillRect/>
          </a:stretch>
        </p:blipFill>
        <p:spPr>
          <a:xfrm>
            <a:off x="913794" y="1580050"/>
            <a:ext cx="5176881" cy="4636961"/>
          </a:xfrm>
          <a:prstGeom prst="rect">
            <a:avLst/>
          </a:prstGeom>
        </p:spPr>
      </p:pic>
      <p:sp>
        <p:nvSpPr>
          <p:cNvPr id="5" name="TextBox 4"/>
          <p:cNvSpPr txBox="1"/>
          <p:nvPr/>
        </p:nvSpPr>
        <p:spPr>
          <a:xfrm>
            <a:off x="6629400" y="2100750"/>
            <a:ext cx="4638157" cy="2123658"/>
          </a:xfrm>
          <a:prstGeom prst="rect">
            <a:avLst/>
          </a:prstGeom>
          <a:noFill/>
        </p:spPr>
        <p:txBody>
          <a:bodyPr wrap="square" rtlCol="0">
            <a:spAutoFit/>
          </a:bodyPr>
          <a:lstStyle/>
          <a:p>
            <a:r>
              <a:rPr lang="en-US" sz="2400" dirty="0" smtClean="0"/>
              <a:t>Advantages</a:t>
            </a:r>
          </a:p>
          <a:p>
            <a:pPr marL="285750" indent="-285750">
              <a:buFont typeface="Arial" panose="020B0604020202020204" pitchFamily="34" charset="0"/>
              <a:buChar char="•"/>
            </a:pPr>
            <a:r>
              <a:rPr lang="en-US" dirty="0" smtClean="0"/>
              <a:t>Conceptually simple</a:t>
            </a:r>
          </a:p>
          <a:p>
            <a:pPr marL="285750" indent="-285750">
              <a:buFont typeface="Arial" panose="020B0604020202020204" pitchFamily="34" charset="0"/>
              <a:buChar char="•"/>
            </a:pPr>
            <a:r>
              <a:rPr lang="en-US" dirty="0"/>
              <a:t>Eliminates combustion in the case of a boiler therefore virtually eliminating issues involving emissions.</a:t>
            </a:r>
          </a:p>
          <a:p>
            <a:pPr marL="285750" indent="-285750">
              <a:buFont typeface="Arial" panose="020B0604020202020204" pitchFamily="34" charset="0"/>
              <a:buChar char="•"/>
            </a:pPr>
            <a:endParaRPr lang="en-US" dirty="0" smtClean="0"/>
          </a:p>
          <a:p>
            <a:endParaRPr lang="en-US" dirty="0" smtClean="0"/>
          </a:p>
        </p:txBody>
      </p:sp>
      <p:sp>
        <p:nvSpPr>
          <p:cNvPr id="6" name="TextBox 5"/>
          <p:cNvSpPr txBox="1"/>
          <p:nvPr/>
        </p:nvSpPr>
        <p:spPr>
          <a:xfrm>
            <a:off x="6629400" y="3872553"/>
            <a:ext cx="4368800" cy="3416320"/>
          </a:xfrm>
          <a:prstGeom prst="rect">
            <a:avLst/>
          </a:prstGeom>
          <a:noFill/>
        </p:spPr>
        <p:txBody>
          <a:bodyPr wrap="square" rtlCol="0">
            <a:spAutoFit/>
          </a:bodyPr>
          <a:lstStyle/>
          <a:p>
            <a:r>
              <a:rPr lang="en-US" sz="2400" dirty="0" smtClean="0"/>
              <a:t>Disadvantages</a:t>
            </a:r>
          </a:p>
          <a:p>
            <a:pPr marL="285750" indent="-285750">
              <a:buFont typeface="Arial" panose="020B0604020202020204" pitchFamily="34" charset="0"/>
              <a:buChar char="•"/>
            </a:pPr>
            <a:r>
              <a:rPr lang="en-US" dirty="0" smtClean="0"/>
              <a:t>Multiple energy conversions lead to possible inefficiencies</a:t>
            </a:r>
          </a:p>
          <a:p>
            <a:pPr marL="285750" indent="-285750">
              <a:buFont typeface="Arial" panose="020B0604020202020204" pitchFamily="34" charset="0"/>
              <a:buChar char="•"/>
            </a:pPr>
            <a:r>
              <a:rPr lang="en-US" dirty="0" smtClean="0"/>
              <a:t>Molten salt or other heat transfer fluid is expensive</a:t>
            </a:r>
          </a:p>
          <a:p>
            <a:pPr marL="285750" indent="-285750">
              <a:buFont typeface="Arial" panose="020B0604020202020204" pitchFamily="34" charset="0"/>
              <a:buChar char="•"/>
            </a:pPr>
            <a:r>
              <a:rPr lang="en-US" dirty="0" smtClean="0"/>
              <a:t>Danger of storing high temperature material</a:t>
            </a:r>
          </a:p>
          <a:p>
            <a:pPr marL="285750" indent="-285750">
              <a:buFont typeface="Arial" panose="020B0604020202020204" pitchFamily="34" charset="0"/>
              <a:buChar char="•"/>
            </a:pPr>
            <a:r>
              <a:rPr lang="en-US" sz="2000" dirty="0"/>
              <a:t>Multiple storage tanks consume a substantial amount of space.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000" dirty="0"/>
          </a:p>
        </p:txBody>
      </p:sp>
      <p:sp>
        <p:nvSpPr>
          <p:cNvPr id="7" name="TextBox 6"/>
          <p:cNvSpPr txBox="1"/>
          <p:nvPr/>
        </p:nvSpPr>
        <p:spPr>
          <a:xfrm>
            <a:off x="10388600" y="6316968"/>
            <a:ext cx="1663700" cy="369332"/>
          </a:xfrm>
          <a:prstGeom prst="rect">
            <a:avLst/>
          </a:prstGeom>
          <a:noFill/>
        </p:spPr>
        <p:txBody>
          <a:bodyPr wrap="square" rtlCol="0">
            <a:spAutoFit/>
          </a:bodyPr>
          <a:lstStyle/>
          <a:p>
            <a:r>
              <a:rPr lang="en-US" dirty="0" smtClean="0"/>
              <a:t>Nicholas Kraft</a:t>
            </a:r>
            <a:endParaRPr lang="en-US" dirty="0"/>
          </a:p>
        </p:txBody>
      </p:sp>
      <p:sp>
        <p:nvSpPr>
          <p:cNvPr id="3" name="Slide Number Placeholder 2"/>
          <p:cNvSpPr>
            <a:spLocks noGrp="1"/>
          </p:cNvSpPr>
          <p:nvPr>
            <p:ph type="sldNum" sz="quarter" idx="12"/>
          </p:nvPr>
        </p:nvSpPr>
        <p:spPr>
          <a:xfrm>
            <a:off x="118886" y="6321175"/>
            <a:ext cx="753545" cy="365125"/>
          </a:xfrm>
        </p:spPr>
        <p:txBody>
          <a:bodyPr/>
          <a:lstStyle/>
          <a:p>
            <a:fld id="{436EA31D-022E-408D-AFDD-80C2ADC78155}" type="slidenum">
              <a:rPr lang="en-US" smtClean="0"/>
              <a:pPr/>
              <a:t>9</a:t>
            </a:fld>
            <a:endParaRPr lang="en-US" dirty="0"/>
          </a:p>
        </p:txBody>
      </p:sp>
    </p:spTree>
    <p:extLst>
      <p:ext uri="{BB962C8B-B14F-4D97-AF65-F5344CB8AC3E}">
        <p14:creationId xmlns:p14="http://schemas.microsoft.com/office/powerpoint/2010/main" val="32814143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TC104033929[[fn=Slate]]</Template>
  <TotalTime>698</TotalTime>
  <Words>1116</Words>
  <Application>Microsoft Office PowerPoint</Application>
  <PresentationFormat>Widescreen</PresentationFormat>
  <Paragraphs>330</Paragraphs>
  <Slides>29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Calisto MT</vt:lpstr>
      <vt:lpstr>Trebuchet MS</vt:lpstr>
      <vt:lpstr>Wingdings 2</vt:lpstr>
      <vt:lpstr>Slate</vt:lpstr>
      <vt:lpstr>OGZEB Hybrid Thermal/Electrical Energy Storage System</vt:lpstr>
      <vt:lpstr>Meet the Design Team</vt:lpstr>
      <vt:lpstr>Outline</vt:lpstr>
      <vt:lpstr>OGZEB Background</vt:lpstr>
      <vt:lpstr>Project Scope</vt:lpstr>
      <vt:lpstr>Project Expectations</vt:lpstr>
      <vt:lpstr>Objectives</vt:lpstr>
      <vt:lpstr>Potential Thermal/Mechanical Design Concepts</vt:lpstr>
      <vt:lpstr>Molten Salt Heat Exchanger</vt:lpstr>
      <vt:lpstr>Compressed Air Storage</vt:lpstr>
      <vt:lpstr>Ice Generation</vt:lpstr>
      <vt:lpstr>Selection of Design Concept</vt:lpstr>
      <vt:lpstr>Challenges</vt:lpstr>
      <vt:lpstr>Gathering Data from the OGZEB</vt:lpstr>
      <vt:lpstr>Load Consumed by the House</vt:lpstr>
      <vt:lpstr>Load Consumed by the House</vt:lpstr>
      <vt:lpstr>Power Provided by Solar Panels</vt:lpstr>
      <vt:lpstr>Power Provided by Solar Panels</vt:lpstr>
      <vt:lpstr>Solar Panel Power &amp; Power Consumed by house vs Hours</vt:lpstr>
      <vt:lpstr>Energy Management Strategy </vt:lpstr>
      <vt:lpstr>Battery Selection Options</vt:lpstr>
      <vt:lpstr>Simulation with LiFePo4 – State of Charge</vt:lpstr>
      <vt:lpstr>Simulation with LiFePo4 – State of Health</vt:lpstr>
      <vt:lpstr>Analysis of the LiFePo4 Simulation</vt:lpstr>
      <vt:lpstr>Future Goals</vt:lpstr>
      <vt:lpstr>Gantt Chart for Deliverables</vt:lpstr>
      <vt:lpstr>Task Schedule</vt:lpstr>
      <vt:lpstr>Summary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OGZEB Hybrid Thermal/Electrical Energy Storage System</dc:title>
  <dc:creator>studentpro</dc:creator>
  <cp:lastModifiedBy>studentpro</cp:lastModifiedBy>
  <cp:revision>82</cp:revision>
  <dcterms:created xsi:type="dcterms:W3CDTF">2013-10-17T19:21:30Z</dcterms:created>
  <dcterms:modified xsi:type="dcterms:W3CDTF">2013-10-24T17:46:47Z</dcterms:modified>
</cp:coreProperties>
</file>